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43" r:id="rId3"/>
    <p:sldMasterId id="2147483756" r:id="rId4"/>
  </p:sldMasterIdLst>
  <p:notesMasterIdLst>
    <p:notesMasterId r:id="rId19"/>
  </p:notesMasterIdLst>
  <p:handoutMasterIdLst>
    <p:handoutMasterId r:id="rId20"/>
  </p:handoutMasterIdLst>
  <p:sldIdLst>
    <p:sldId id="258" r:id="rId5"/>
    <p:sldId id="318" r:id="rId6"/>
    <p:sldId id="322" r:id="rId7"/>
    <p:sldId id="319" r:id="rId8"/>
    <p:sldId id="298" r:id="rId9"/>
    <p:sldId id="341" r:id="rId10"/>
    <p:sldId id="335" r:id="rId11"/>
    <p:sldId id="338" r:id="rId12"/>
    <p:sldId id="340" r:id="rId13"/>
    <p:sldId id="337" r:id="rId14"/>
    <p:sldId id="323" r:id="rId15"/>
    <p:sldId id="336" r:id="rId16"/>
    <p:sldId id="339" r:id="rId17"/>
    <p:sldId id="332" r:id="rId18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lali@kic.kz" initials="g" lastIdx="3" clrIdx="0">
    <p:extLst>
      <p:ext uri="{19B8F6BF-5375-455C-9EA6-DF929625EA0E}">
        <p15:presenceInfo xmlns:p15="http://schemas.microsoft.com/office/powerpoint/2012/main" userId="239e5e02b25a0f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64E"/>
    <a:srgbClr val="83A470"/>
    <a:srgbClr val="741912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7ED43-8433-4319-B615-339B12F271CA}" type="doc">
      <dgm:prSet loTypeId="urn:microsoft.com/office/officeart/2008/layout/PictureStrips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5401E07-646E-49CD-B80F-0932E4914A9B}">
      <dgm:prSet phldrT="[Текст]" custT="1"/>
      <dgm:spPr/>
      <dgm:t>
        <a:bodyPr/>
        <a:lstStyle/>
        <a:p>
          <a:pPr marL="0"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ТОО 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ProFile.kz (</a:t>
          </a:r>
          <a:r>
            <a:rPr lang="ru-RU" sz="105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бывш</a:t>
          </a:r>
          <a:r>
            <a:rPr lang="ru-RU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. ТОО Заман Лизинг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)</a:t>
          </a:r>
          <a:r>
            <a:rPr lang="ru-RU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– 18% </a:t>
          </a:r>
        </a:p>
        <a:p>
          <a:pPr marL="0"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Times New Roman" panose="02020603050405020304" pitchFamily="18" charset="0"/>
            </a:rPr>
            <a:t>Представлено на рынке Казахстана с 2011 года. Компания фокусируется на лизинговом финансировании корпоративного, малого и среднего бизнеса.</a:t>
          </a:r>
          <a:r>
            <a:rPr lang="en-US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lang="ru-RU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Times New Roman" panose="02020603050405020304" pitchFamily="18" charset="0"/>
            </a:rPr>
            <a:t> Компания является партнером </a:t>
          </a:r>
          <a:r>
            <a:rPr lang="en-US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Times New Roman" panose="02020603050405020304" pitchFamily="18" charset="0"/>
            </a:rPr>
            <a:t>ICD </a:t>
          </a:r>
          <a:r>
            <a:rPr lang="ru-RU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Times New Roman" panose="02020603050405020304" pitchFamily="18" charset="0"/>
            </a:rPr>
            <a:t>во многих лизинговых компаниях, открываемых на территории постсоветского пространства. </a:t>
          </a: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Times New Roman" panose="02020603050405020304" pitchFamily="18" charset="0"/>
          </a:endParaRPr>
        </a:p>
      </dgm:t>
    </dgm:pt>
    <dgm:pt modelId="{49953C94-8ADC-4C17-94D2-C4FD6B9F0111}" type="parTrans" cxnId="{69D6094D-01CB-4DCF-8337-BC56F9699720}">
      <dgm:prSet/>
      <dgm:spPr/>
      <dgm:t>
        <a:bodyPr/>
        <a:lstStyle/>
        <a:p>
          <a:endParaRPr lang="ru-RU"/>
        </a:p>
      </dgm:t>
    </dgm:pt>
    <dgm:pt modelId="{09179177-373B-42A9-806E-2BA70B442793}" type="sibTrans" cxnId="{69D6094D-01CB-4DCF-8337-BC56F9699720}">
      <dgm:prSet/>
      <dgm:spPr/>
      <dgm:t>
        <a:bodyPr/>
        <a:lstStyle/>
        <a:p>
          <a:endParaRPr lang="ru-RU"/>
        </a:p>
      </dgm:t>
    </dgm:pt>
    <dgm:pt modelId="{374000C6-E19B-47BA-80C4-3D6B9476DF92}">
      <dgm:prSet phldrT="[Текст]" custT="1"/>
      <dgm:spPr/>
      <dgm:t>
        <a:bodyPr/>
        <a:lstStyle/>
        <a:p>
          <a:pPr algn="just"/>
          <a:r>
            <a:rPr lang="en-US" sz="1050" b="1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Aktif</a:t>
          </a:r>
          <a:r>
            <a: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1050" b="1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Yatirim</a:t>
          </a:r>
          <a:r>
            <a: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1050" b="1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Bankasi</a:t>
          </a:r>
          <a:r>
            <a: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AS (</a:t>
          </a:r>
          <a:r>
            <a:rPr lang="ru-RU" sz="1050" b="1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Актиф</a:t>
          </a:r>
          <a:r>
            <a: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Банк, Турция</a:t>
          </a:r>
          <a:r>
            <a: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) – 14%</a:t>
          </a:r>
          <a:endParaRPr lang="ru-RU" sz="1050" b="1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anose="02020603050405020304" pitchFamily="18" charset="0"/>
          </a:endParaRPr>
        </a:p>
        <a:p>
          <a:pPr algn="just"/>
          <a:r>
            <a:rPr lang="ru-RU" sz="1050" dirty="0">
              <a:latin typeface="+mn-lt"/>
              <a:cs typeface="Times New Roman" panose="02020603050405020304" pitchFamily="18" charset="0"/>
            </a:rPr>
            <a:t>Крупнейший инвестиционный банк Турции. Предоставляет различные банковские услуги – розничный, инвестиционный, региональный. Банк применяет самый инновационный подход к розничному бизнесу, создавая новые продукты, за что был награжден многими </a:t>
          </a:r>
          <a:r>
            <a:rPr lang="ru-RU" sz="105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международными бизнес сообществами</a:t>
          </a:r>
          <a:r>
            <a:rPr lang="en-US" sz="105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. </a:t>
          </a:r>
          <a:endParaRPr lang="ru-RU" sz="105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0D890DD-AAC2-4461-9258-945968233894}" type="parTrans" cxnId="{323B1DD3-00BA-4ACB-B121-A6DAC33C98A0}">
      <dgm:prSet/>
      <dgm:spPr/>
      <dgm:t>
        <a:bodyPr/>
        <a:lstStyle/>
        <a:p>
          <a:endParaRPr lang="ru-RU"/>
        </a:p>
      </dgm:t>
    </dgm:pt>
    <dgm:pt modelId="{5C6FBA4A-E15E-490B-B2D3-8287C8EF279A}" type="sibTrans" cxnId="{323B1DD3-00BA-4ACB-B121-A6DAC33C98A0}">
      <dgm:prSet/>
      <dgm:spPr/>
      <dgm:t>
        <a:bodyPr/>
        <a:lstStyle/>
        <a:p>
          <a:endParaRPr lang="ru-RU"/>
        </a:p>
      </dgm:t>
    </dgm:pt>
    <dgm:pt modelId="{D306F730-9B32-4C43-97CC-CD3693EC48C4}">
      <dgm:prSet custT="1"/>
      <dgm:spPr/>
      <dgm:t>
        <a:bodyPr/>
        <a:lstStyle/>
        <a:p>
          <a:pPr algn="l"/>
          <a:r>
            <a: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Al </a:t>
          </a:r>
          <a:r>
            <a:rPr lang="en-US" sz="1050" b="1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Hilal</a:t>
          </a:r>
          <a:r>
            <a: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Leasing</a:t>
          </a:r>
          <a:r>
            <a: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(Аль </a:t>
          </a:r>
          <a:r>
            <a:rPr lang="ru-RU" sz="1050" b="1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Хиляль</a:t>
          </a:r>
          <a:r>
            <a: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Лизинг, Республика Казахстан) – 14%</a:t>
          </a:r>
        </a:p>
        <a:p>
          <a:pPr algn="just"/>
          <a:r>
            <a:rPr lang="ru-RU" sz="1050" dirty="0">
              <a:latin typeface="+mn-lt"/>
              <a:cs typeface="Times New Roman" panose="02020603050405020304" pitchFamily="18" charset="0"/>
            </a:rPr>
            <a:t>Компания, созданная инвесторами из ОАЭ. Компания фокусируется на лизинговом финансирования среднего и корпоративного бизнеса, основываясь на принципах Шариата.</a:t>
          </a:r>
          <a:endParaRPr lang="en-US" sz="1050" dirty="0">
            <a:latin typeface="+mn-lt"/>
            <a:cs typeface="Times New Roman" panose="02020603050405020304" pitchFamily="18" charset="0"/>
          </a:endParaRPr>
        </a:p>
      </dgm:t>
    </dgm:pt>
    <dgm:pt modelId="{2BEED934-7C06-4EEC-BCB1-3227AB6FD8CC}" type="parTrans" cxnId="{BCF58504-DD78-4BA2-88C5-FF9F750905F4}">
      <dgm:prSet/>
      <dgm:spPr/>
      <dgm:t>
        <a:bodyPr/>
        <a:lstStyle/>
        <a:p>
          <a:endParaRPr lang="ru-RU"/>
        </a:p>
      </dgm:t>
    </dgm:pt>
    <dgm:pt modelId="{E10E3264-C6EF-45AC-9633-46CF23DCBF56}" type="sibTrans" cxnId="{BCF58504-DD78-4BA2-88C5-FF9F750905F4}">
      <dgm:prSet/>
      <dgm:spPr/>
      <dgm:t>
        <a:bodyPr/>
        <a:lstStyle/>
        <a:p>
          <a:endParaRPr lang="ru-RU"/>
        </a:p>
      </dgm:t>
    </dgm:pt>
    <dgm:pt modelId="{7F58207B-A0BA-4883-8813-289275062FB9}">
      <dgm:prSet custT="1"/>
      <dgm:spPr/>
      <dgm:t>
        <a:bodyPr/>
        <a:lstStyle/>
        <a:p>
          <a:pPr marL="182563" indent="0" algn="l"/>
          <a:r>
            <a:rPr lang="en-US" sz="1050" b="1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Kolon</a:t>
          </a:r>
          <a:r>
            <a: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World Investment Co. Limited (</a:t>
          </a:r>
          <a:r>
            <a: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Колон Всемирная Инвестиционная Корпорация, Гонг </a:t>
          </a:r>
          <a:r>
            <a:rPr lang="ru-RU" sz="1050" b="1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Конг</a:t>
          </a:r>
          <a:r>
            <a: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) – 11%</a:t>
          </a:r>
          <a:endParaRPr lang="ru-RU" sz="1050" b="1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anose="02020603050405020304" pitchFamily="18" charset="0"/>
          </a:endParaRPr>
        </a:p>
        <a:p>
          <a:pPr marL="182563" indent="0" algn="just"/>
          <a:r>
            <a:rPr lang="ru-RU" sz="1050" dirty="0">
              <a:latin typeface="+mn-lt"/>
              <a:cs typeface="Times New Roman" panose="02020603050405020304" pitchFamily="18" charset="0"/>
            </a:rPr>
            <a:t>Одна из крупнейших конгломератов в Южной Корее, специализирующаяся во многих отраслях, таких как текстиль, химическая промышленность, строительство, прочие отрасли, таким образом, внося вклад в развитие и быстрый рост экономики Кореи. </a:t>
          </a:r>
        </a:p>
      </dgm:t>
    </dgm:pt>
    <dgm:pt modelId="{99C7BDD3-EDA9-4FC4-A92A-C8BF31405808}" type="parTrans" cxnId="{0C37252F-CC53-4996-B071-2EE753F310EF}">
      <dgm:prSet/>
      <dgm:spPr/>
      <dgm:t>
        <a:bodyPr/>
        <a:lstStyle/>
        <a:p>
          <a:endParaRPr lang="ru-RU"/>
        </a:p>
      </dgm:t>
    </dgm:pt>
    <dgm:pt modelId="{BA6E2A5B-A264-43FF-A4EB-19E2F252D3F7}" type="sibTrans" cxnId="{0C37252F-CC53-4996-B071-2EE753F310EF}">
      <dgm:prSet/>
      <dgm:spPr/>
      <dgm:t>
        <a:bodyPr/>
        <a:lstStyle/>
        <a:p>
          <a:endParaRPr lang="ru-RU"/>
        </a:p>
      </dgm:t>
    </dgm:pt>
    <dgm:pt modelId="{4B2551F5-C517-471A-9E77-3A3B6B52A1D3}">
      <dgm:prSet custT="1"/>
      <dgm:spPr/>
      <dgm:t>
        <a:bodyPr/>
        <a:lstStyle/>
        <a:p>
          <a:pPr algn="l"/>
          <a:r>
            <a: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Eurasia Group AG (</a:t>
          </a:r>
          <a:r>
            <a: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Евразия Групп, Швейцария</a:t>
          </a:r>
          <a:r>
            <a: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) – 7%</a:t>
          </a:r>
          <a:endParaRPr lang="ru-RU" sz="1100" b="1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anose="02020603050405020304" pitchFamily="18" charset="0"/>
          </a:endParaRPr>
        </a:p>
        <a:p>
          <a:pPr algn="just"/>
          <a:r>
            <a:rPr lang="ru-RU" sz="1050" dirty="0">
              <a:latin typeface="+mn-lt"/>
              <a:cs typeface="Times New Roman" panose="02020603050405020304" pitchFamily="18" charset="0"/>
            </a:rPr>
            <a:t>Национальный дилер </a:t>
          </a:r>
          <a:r>
            <a:rPr lang="en-US" sz="1050" dirty="0">
              <a:latin typeface="+mn-lt"/>
              <a:cs typeface="Times New Roman" panose="02020603050405020304" pitchFamily="18" charset="0"/>
            </a:rPr>
            <a:t>John Deere</a:t>
          </a:r>
          <a:r>
            <a:rPr lang="ru-RU" sz="1050" dirty="0">
              <a:latin typeface="+mn-lt"/>
              <a:cs typeface="Times New Roman" panose="02020603050405020304" pitchFamily="18" charset="0"/>
            </a:rPr>
            <a:t> в Казахстане и Кыргызстане. </a:t>
          </a:r>
          <a:r>
            <a:rPr lang="en-US" sz="1050" dirty="0">
              <a:latin typeface="+mn-lt"/>
              <a:cs typeface="Times New Roman" panose="02020603050405020304" pitchFamily="18" charset="0"/>
            </a:rPr>
            <a:t>John Deere </a:t>
          </a:r>
          <a:r>
            <a:rPr lang="ru-RU" sz="1050" dirty="0">
              <a:latin typeface="+mn-lt"/>
              <a:cs typeface="Times New Roman" panose="02020603050405020304" pitchFamily="18" charset="0"/>
            </a:rPr>
            <a:t>– один из крупнейших производителей агропромышленной техники в мире</a:t>
          </a:r>
          <a:r>
            <a:rPr lang="en-US" sz="1050" dirty="0">
              <a:latin typeface="+mn-lt"/>
              <a:cs typeface="Times New Roman" panose="02020603050405020304" pitchFamily="18" charset="0"/>
            </a:rPr>
            <a:t>. </a:t>
          </a:r>
          <a:endParaRPr lang="ru-RU" sz="1050" dirty="0">
            <a:latin typeface="+mn-lt"/>
            <a:cs typeface="Times New Roman" panose="02020603050405020304" pitchFamily="18" charset="0"/>
          </a:endParaRPr>
        </a:p>
      </dgm:t>
    </dgm:pt>
    <dgm:pt modelId="{7B7B55FB-A162-4CE0-A157-43EE2106D776}" type="parTrans" cxnId="{5EA88520-7845-4FFB-9C66-5DB786DA82E7}">
      <dgm:prSet/>
      <dgm:spPr/>
      <dgm:t>
        <a:bodyPr/>
        <a:lstStyle/>
        <a:p>
          <a:endParaRPr lang="ru-RU"/>
        </a:p>
      </dgm:t>
    </dgm:pt>
    <dgm:pt modelId="{F15A850F-5000-41D4-8818-46ABC9942AED}" type="sibTrans" cxnId="{5EA88520-7845-4FFB-9C66-5DB786DA82E7}">
      <dgm:prSet/>
      <dgm:spPr/>
      <dgm:t>
        <a:bodyPr/>
        <a:lstStyle/>
        <a:p>
          <a:endParaRPr lang="ru-RU"/>
        </a:p>
      </dgm:t>
    </dgm:pt>
    <dgm:pt modelId="{25D85390-6F98-4104-87CF-91FDE61F7591}">
      <dgm:prSet phldrT="[Текст]" custT="1"/>
      <dgm:spPr/>
      <dgm:t>
        <a:bodyPr/>
        <a:lstStyle/>
        <a:p>
          <a:pPr algn="just"/>
          <a:r>
            <a: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Исламская Корпорация по Развитию Частного Сектора</a:t>
          </a:r>
          <a:r>
            <a: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(ICD) – 36%</a:t>
          </a:r>
          <a:endParaRPr lang="ru-RU" sz="1050" b="1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anose="02020603050405020304" pitchFamily="18" charset="0"/>
          </a:endParaRPr>
        </a:p>
        <a:p>
          <a:pPr algn="just"/>
          <a:r>
            <a:rPr lang="en-US" sz="1050" dirty="0">
              <a:latin typeface="+mn-lt"/>
              <a:cs typeface="Times New Roman" panose="02020603050405020304" pitchFamily="18" charset="0"/>
            </a:rPr>
            <a:t>ICD </a:t>
          </a:r>
          <a:r>
            <a:rPr lang="ru-RU" sz="1050" dirty="0">
              <a:latin typeface="+mn-lt"/>
              <a:cs typeface="Times New Roman" panose="02020603050405020304" pitchFamily="18" charset="0"/>
            </a:rPr>
            <a:t>является многоструктурной организацией с уставным капиталом в 2 млрд. долларов США. В состав акционеров входит Исламский Банк Развития, 51 стран-участниц и 5 частных финансовых институтов. </a:t>
          </a:r>
          <a:r>
            <a:rPr lang="en-US" sz="1050" dirty="0">
              <a:latin typeface="+mn-lt"/>
              <a:cs typeface="Times New Roman" panose="02020603050405020304" pitchFamily="18" charset="0"/>
            </a:rPr>
            <a:t>ICD </a:t>
          </a:r>
          <a:r>
            <a:rPr lang="ru-RU" sz="1050" dirty="0">
              <a:latin typeface="+mn-lt"/>
              <a:cs typeface="Times New Roman" panose="02020603050405020304" pitchFamily="18" charset="0"/>
            </a:rPr>
            <a:t>является основным инвестором Исламских лизинговых компаний, осуществляющих деятельность в 13 странах. </a:t>
          </a:r>
          <a:endParaRPr lang="ru-RU" sz="1050" dirty="0">
            <a:latin typeface="+mn-lt"/>
            <a:cs typeface="Arial" panose="020B0604020202020204" pitchFamily="34" charset="0"/>
          </a:endParaRPr>
        </a:p>
      </dgm:t>
    </dgm:pt>
    <dgm:pt modelId="{5C3D4C9F-CB2A-4A07-AEC3-35FF93F942A6}" type="sibTrans" cxnId="{6034B60F-B6DF-471A-9443-AC7C556B6A76}">
      <dgm:prSet/>
      <dgm:spPr/>
      <dgm:t>
        <a:bodyPr/>
        <a:lstStyle/>
        <a:p>
          <a:endParaRPr lang="ru-RU"/>
        </a:p>
      </dgm:t>
    </dgm:pt>
    <dgm:pt modelId="{085BC2E6-5B55-41D4-817E-239419C7708B}" type="parTrans" cxnId="{6034B60F-B6DF-471A-9443-AC7C556B6A76}">
      <dgm:prSet/>
      <dgm:spPr/>
      <dgm:t>
        <a:bodyPr/>
        <a:lstStyle/>
        <a:p>
          <a:endParaRPr lang="ru-RU"/>
        </a:p>
      </dgm:t>
    </dgm:pt>
    <dgm:pt modelId="{A425F922-7D34-4FC2-B6D8-3E8D3EBE1BDE}" type="pres">
      <dgm:prSet presAssocID="{16C7ED43-8433-4319-B615-339B12F271CA}" presName="Name0" presStyleCnt="0">
        <dgm:presLayoutVars>
          <dgm:dir/>
          <dgm:resizeHandles val="exact"/>
        </dgm:presLayoutVars>
      </dgm:prSet>
      <dgm:spPr/>
    </dgm:pt>
    <dgm:pt modelId="{6B9AF0B5-AE9A-4FE3-94B4-F1271336406D}" type="pres">
      <dgm:prSet presAssocID="{25D85390-6F98-4104-87CF-91FDE61F7591}" presName="composite" presStyleCnt="0"/>
      <dgm:spPr/>
    </dgm:pt>
    <dgm:pt modelId="{CD185393-538A-484F-AA10-3404DBA3B671}" type="pres">
      <dgm:prSet presAssocID="{25D85390-6F98-4104-87CF-91FDE61F7591}" presName="rect1" presStyleLbl="trAlignAcc1" presStyleIdx="0" presStyleCnt="6" custScaleY="135055" custLinFactNeighborX="1485" custLinFactNeighborY="-28218">
        <dgm:presLayoutVars>
          <dgm:bulletEnabled val="1"/>
        </dgm:presLayoutVars>
      </dgm:prSet>
      <dgm:spPr/>
    </dgm:pt>
    <dgm:pt modelId="{8FA31577-30C4-486A-B653-C9E2F016E42D}" type="pres">
      <dgm:prSet presAssocID="{25D85390-6F98-4104-87CF-91FDE61F7591}" presName="rect2" presStyleLbl="fgImgPlace1" presStyleIdx="0" presStyleCnt="6" custScaleY="70172" custLinFactNeighborX="-202" custLinFactNeighborY="-328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3A45E1C-D732-4858-87BE-7453B659F8EA}" type="pres">
      <dgm:prSet presAssocID="{5C3D4C9F-CB2A-4A07-AEC3-35FF93F942A6}" presName="sibTrans" presStyleCnt="0"/>
      <dgm:spPr/>
    </dgm:pt>
    <dgm:pt modelId="{DD1FC77E-9F64-48DE-A085-91E4CA3CA688}" type="pres">
      <dgm:prSet presAssocID="{45401E07-646E-49CD-B80F-0932E4914A9B}" presName="composite" presStyleCnt="0"/>
      <dgm:spPr/>
    </dgm:pt>
    <dgm:pt modelId="{20D98F3B-A992-493A-9428-4C10D47F97D4}" type="pres">
      <dgm:prSet presAssocID="{45401E07-646E-49CD-B80F-0932E4914A9B}" presName="rect1" presStyleLbl="trAlignAcc1" presStyleIdx="1" presStyleCnt="6" custScaleY="135499" custLinFactNeighborX="397" custLinFactNeighborY="-33238">
        <dgm:presLayoutVars>
          <dgm:bulletEnabled val="1"/>
        </dgm:presLayoutVars>
      </dgm:prSet>
      <dgm:spPr/>
    </dgm:pt>
    <dgm:pt modelId="{30539E39-AC6B-48B3-9FA3-E3DB06228FC2}" type="pres">
      <dgm:prSet presAssocID="{45401E07-646E-49CD-B80F-0932E4914A9B}" presName="rect2" presStyleLbl="fgImgPlace1" presStyleIdx="1" presStyleCnt="6" custAng="0" custScaleX="93101" custScaleY="31972" custLinFactNeighborX="1711" custLinFactNeighborY="-34085"/>
      <dgm:spPr>
        <a:prstGeom prst="rect">
          <a:avLst/>
        </a:prstGeom>
      </dgm:spPr>
    </dgm:pt>
    <dgm:pt modelId="{BC9F896B-517A-4995-9489-810FC255D3C6}" type="pres">
      <dgm:prSet presAssocID="{09179177-373B-42A9-806E-2BA70B442793}" presName="sibTrans" presStyleCnt="0"/>
      <dgm:spPr/>
    </dgm:pt>
    <dgm:pt modelId="{ABD1155A-6037-4828-AFB9-B166AF849F89}" type="pres">
      <dgm:prSet presAssocID="{374000C6-E19B-47BA-80C4-3D6B9476DF92}" presName="composite" presStyleCnt="0"/>
      <dgm:spPr/>
    </dgm:pt>
    <dgm:pt modelId="{9E79BBFC-5E70-4370-9B50-F2D4EC7BB828}" type="pres">
      <dgm:prSet presAssocID="{374000C6-E19B-47BA-80C4-3D6B9476DF92}" presName="rect1" presStyleLbl="trAlignAcc1" presStyleIdx="2" presStyleCnt="6" custScaleY="138432" custLinFactNeighborX="1071" custLinFactNeighborY="-16418">
        <dgm:presLayoutVars>
          <dgm:bulletEnabled val="1"/>
        </dgm:presLayoutVars>
      </dgm:prSet>
      <dgm:spPr/>
    </dgm:pt>
    <dgm:pt modelId="{E9B0030D-3CDB-4F0A-9EEB-6467103AC3A6}" type="pres">
      <dgm:prSet presAssocID="{374000C6-E19B-47BA-80C4-3D6B9476DF92}" presName="rect2" presStyleLbl="fgImgPlace1" presStyleIdx="2" presStyleCnt="6" custScaleY="69033" custLinFactNeighborX="6514" custLinFactNeighborY="-2091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630F41C-7CF2-4A3C-8853-B27ADDAAB009}" type="pres">
      <dgm:prSet presAssocID="{5C6FBA4A-E15E-490B-B2D3-8287C8EF279A}" presName="sibTrans" presStyleCnt="0"/>
      <dgm:spPr/>
    </dgm:pt>
    <dgm:pt modelId="{2E8ABD68-92CF-46DA-8802-C598E5319F13}" type="pres">
      <dgm:prSet presAssocID="{D306F730-9B32-4C43-97CC-CD3693EC48C4}" presName="composite" presStyleCnt="0"/>
      <dgm:spPr/>
    </dgm:pt>
    <dgm:pt modelId="{443A5E62-296C-4CF9-B1D6-6B73C4D4B52E}" type="pres">
      <dgm:prSet presAssocID="{D306F730-9B32-4C43-97CC-CD3693EC48C4}" presName="rect1" presStyleLbl="trAlignAcc1" presStyleIdx="3" presStyleCnt="6" custScaleY="140298" custLinFactNeighborX="397" custLinFactNeighborY="-15485">
        <dgm:presLayoutVars>
          <dgm:bulletEnabled val="1"/>
        </dgm:presLayoutVars>
      </dgm:prSet>
      <dgm:spPr/>
    </dgm:pt>
    <dgm:pt modelId="{15F632FC-DBBF-4356-8920-388E3ACA5719}" type="pres">
      <dgm:prSet presAssocID="{D306F730-9B32-4C43-97CC-CD3693EC48C4}" presName="rect2" presStyleLbl="fgImgPlace1" presStyleIdx="3" presStyleCnt="6" custScaleX="101257" custScaleY="65275" custLinFactNeighborX="3750" custLinFactNeighborY="-2592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0E47C5F-620F-4761-BF23-08BA8E3E128E}" type="pres">
      <dgm:prSet presAssocID="{E10E3264-C6EF-45AC-9633-46CF23DCBF56}" presName="sibTrans" presStyleCnt="0"/>
      <dgm:spPr/>
    </dgm:pt>
    <dgm:pt modelId="{E46C206F-A4F4-40B0-9B61-8B73D81B69B4}" type="pres">
      <dgm:prSet presAssocID="{7F58207B-A0BA-4883-8813-289275062FB9}" presName="composite" presStyleCnt="0"/>
      <dgm:spPr/>
    </dgm:pt>
    <dgm:pt modelId="{A7093249-F046-4579-B1AA-7E63A3ADBF7B}" type="pres">
      <dgm:prSet presAssocID="{7F58207B-A0BA-4883-8813-289275062FB9}" presName="rect1" presStyleLbl="trAlignAcc1" presStyleIdx="4" presStyleCnt="6" custScaleX="100124" custScaleY="116727" custLinFactNeighborX="-675" custLinFactNeighborY="1355">
        <dgm:presLayoutVars>
          <dgm:bulletEnabled val="1"/>
        </dgm:presLayoutVars>
      </dgm:prSet>
      <dgm:spPr/>
    </dgm:pt>
    <dgm:pt modelId="{5A9EB0E8-1E2B-41CF-8580-9941510E062E}" type="pres">
      <dgm:prSet presAssocID="{7F58207B-A0BA-4883-8813-289275062FB9}" presName="rect2" presStyleLbl="fgImgPlace1" presStyleIdx="4" presStyleCnt="6" custScaleY="67895" custLinFactNeighborX="-83" custLinFactNeighborY="475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54FACE7-6852-48F2-B087-4AA26485AF34}" type="pres">
      <dgm:prSet presAssocID="{BA6E2A5B-A264-43FF-A4EB-19E2F252D3F7}" presName="sibTrans" presStyleCnt="0"/>
      <dgm:spPr/>
    </dgm:pt>
    <dgm:pt modelId="{02CEEFCD-8946-491A-BEED-A19A02B63ED2}" type="pres">
      <dgm:prSet presAssocID="{4B2551F5-C517-471A-9E77-3A3B6B52A1D3}" presName="composite" presStyleCnt="0"/>
      <dgm:spPr/>
    </dgm:pt>
    <dgm:pt modelId="{442A29C8-4692-41DC-8B20-9DF920A000CA}" type="pres">
      <dgm:prSet presAssocID="{4B2551F5-C517-471A-9E77-3A3B6B52A1D3}" presName="rect1" presStyleLbl="trAlignAcc1" presStyleIdx="5" presStyleCnt="6" custScaleY="116727">
        <dgm:presLayoutVars>
          <dgm:bulletEnabled val="1"/>
        </dgm:presLayoutVars>
      </dgm:prSet>
      <dgm:spPr/>
    </dgm:pt>
    <dgm:pt modelId="{EF6D7AE2-223F-4459-9D2E-1F045D073DF2}" type="pres">
      <dgm:prSet presAssocID="{4B2551F5-C517-471A-9E77-3A3B6B52A1D3}" presName="rect2" presStyleLbl="fgImgPlace1" presStyleIdx="5" presStyleCnt="6" custScaleX="95225" custScaleY="23099" custLinFactNeighborX="-1068" custLinFactNeighborY="-602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BD36D500-4B6D-442E-84F0-2E4B37C8D8CE}" type="presOf" srcId="{374000C6-E19B-47BA-80C4-3D6B9476DF92}" destId="{9E79BBFC-5E70-4370-9B50-F2D4EC7BB828}" srcOrd="0" destOrd="0" presId="urn:microsoft.com/office/officeart/2008/layout/PictureStrips"/>
    <dgm:cxn modelId="{BCF58504-DD78-4BA2-88C5-FF9F750905F4}" srcId="{16C7ED43-8433-4319-B615-339B12F271CA}" destId="{D306F730-9B32-4C43-97CC-CD3693EC48C4}" srcOrd="3" destOrd="0" parTransId="{2BEED934-7C06-4EEC-BCB1-3227AB6FD8CC}" sibTransId="{E10E3264-C6EF-45AC-9633-46CF23DCBF56}"/>
    <dgm:cxn modelId="{6034B60F-B6DF-471A-9443-AC7C556B6A76}" srcId="{16C7ED43-8433-4319-B615-339B12F271CA}" destId="{25D85390-6F98-4104-87CF-91FDE61F7591}" srcOrd="0" destOrd="0" parTransId="{085BC2E6-5B55-41D4-817E-239419C7708B}" sibTransId="{5C3D4C9F-CB2A-4A07-AEC3-35FF93F942A6}"/>
    <dgm:cxn modelId="{5EA88520-7845-4FFB-9C66-5DB786DA82E7}" srcId="{16C7ED43-8433-4319-B615-339B12F271CA}" destId="{4B2551F5-C517-471A-9E77-3A3B6B52A1D3}" srcOrd="5" destOrd="0" parTransId="{7B7B55FB-A162-4CE0-A157-43EE2106D776}" sibTransId="{F15A850F-5000-41D4-8818-46ABC9942AED}"/>
    <dgm:cxn modelId="{0C37252F-CC53-4996-B071-2EE753F310EF}" srcId="{16C7ED43-8433-4319-B615-339B12F271CA}" destId="{7F58207B-A0BA-4883-8813-289275062FB9}" srcOrd="4" destOrd="0" parTransId="{99C7BDD3-EDA9-4FC4-A92A-C8BF31405808}" sibTransId="{BA6E2A5B-A264-43FF-A4EB-19E2F252D3F7}"/>
    <dgm:cxn modelId="{5A468432-5764-4152-AEFE-132F6B19B515}" type="presOf" srcId="{16C7ED43-8433-4319-B615-339B12F271CA}" destId="{A425F922-7D34-4FC2-B6D8-3E8D3EBE1BDE}" srcOrd="0" destOrd="0" presId="urn:microsoft.com/office/officeart/2008/layout/PictureStrips"/>
    <dgm:cxn modelId="{35D6B463-E49B-4B42-8022-1364EFD5E853}" type="presOf" srcId="{4B2551F5-C517-471A-9E77-3A3B6B52A1D3}" destId="{442A29C8-4692-41DC-8B20-9DF920A000CA}" srcOrd="0" destOrd="0" presId="urn:microsoft.com/office/officeart/2008/layout/PictureStrips"/>
    <dgm:cxn modelId="{69D6094D-01CB-4DCF-8337-BC56F9699720}" srcId="{16C7ED43-8433-4319-B615-339B12F271CA}" destId="{45401E07-646E-49CD-B80F-0932E4914A9B}" srcOrd="1" destOrd="0" parTransId="{49953C94-8ADC-4C17-94D2-C4FD6B9F0111}" sibTransId="{09179177-373B-42A9-806E-2BA70B442793}"/>
    <dgm:cxn modelId="{2E4B6650-1CE3-4997-BE5B-B00F6076CC59}" type="presOf" srcId="{D306F730-9B32-4C43-97CC-CD3693EC48C4}" destId="{443A5E62-296C-4CF9-B1D6-6B73C4D4B52E}" srcOrd="0" destOrd="0" presId="urn:microsoft.com/office/officeart/2008/layout/PictureStrips"/>
    <dgm:cxn modelId="{5A3772C0-D86D-45E9-AED3-3A6C9EF1E593}" type="presOf" srcId="{7F58207B-A0BA-4883-8813-289275062FB9}" destId="{A7093249-F046-4579-B1AA-7E63A3ADBF7B}" srcOrd="0" destOrd="0" presId="urn:microsoft.com/office/officeart/2008/layout/PictureStrips"/>
    <dgm:cxn modelId="{323B1DD3-00BA-4ACB-B121-A6DAC33C98A0}" srcId="{16C7ED43-8433-4319-B615-339B12F271CA}" destId="{374000C6-E19B-47BA-80C4-3D6B9476DF92}" srcOrd="2" destOrd="0" parTransId="{C0D890DD-AAC2-4461-9258-945968233894}" sibTransId="{5C6FBA4A-E15E-490B-B2D3-8287C8EF279A}"/>
    <dgm:cxn modelId="{9083E3F0-D43C-491E-8276-66A1EC7D5EE7}" type="presOf" srcId="{45401E07-646E-49CD-B80F-0932E4914A9B}" destId="{20D98F3B-A992-493A-9428-4C10D47F97D4}" srcOrd="0" destOrd="0" presId="urn:microsoft.com/office/officeart/2008/layout/PictureStrips"/>
    <dgm:cxn modelId="{18F39CF6-DF9D-42F6-99DE-FEF3256D7804}" type="presOf" srcId="{25D85390-6F98-4104-87CF-91FDE61F7591}" destId="{CD185393-538A-484F-AA10-3404DBA3B671}" srcOrd="0" destOrd="0" presId="urn:microsoft.com/office/officeart/2008/layout/PictureStrips"/>
    <dgm:cxn modelId="{DB4FFDDF-00DE-43BA-8D3D-8AA54718E75F}" type="presParOf" srcId="{A425F922-7D34-4FC2-B6D8-3E8D3EBE1BDE}" destId="{6B9AF0B5-AE9A-4FE3-94B4-F1271336406D}" srcOrd="0" destOrd="0" presId="urn:microsoft.com/office/officeart/2008/layout/PictureStrips"/>
    <dgm:cxn modelId="{C53874B4-58C2-4D8A-A548-D54AAD7041CB}" type="presParOf" srcId="{6B9AF0B5-AE9A-4FE3-94B4-F1271336406D}" destId="{CD185393-538A-484F-AA10-3404DBA3B671}" srcOrd="0" destOrd="0" presId="urn:microsoft.com/office/officeart/2008/layout/PictureStrips"/>
    <dgm:cxn modelId="{419BB749-0351-400A-92A4-5BD0AFA54462}" type="presParOf" srcId="{6B9AF0B5-AE9A-4FE3-94B4-F1271336406D}" destId="{8FA31577-30C4-486A-B653-C9E2F016E42D}" srcOrd="1" destOrd="0" presId="urn:microsoft.com/office/officeart/2008/layout/PictureStrips"/>
    <dgm:cxn modelId="{2AD6DC37-C127-4521-A639-C0FEF072F748}" type="presParOf" srcId="{A425F922-7D34-4FC2-B6D8-3E8D3EBE1BDE}" destId="{13A45E1C-D732-4858-87BE-7453B659F8EA}" srcOrd="1" destOrd="0" presId="urn:microsoft.com/office/officeart/2008/layout/PictureStrips"/>
    <dgm:cxn modelId="{D40EA29F-4E97-42DD-A6BE-4F4E2FD49D76}" type="presParOf" srcId="{A425F922-7D34-4FC2-B6D8-3E8D3EBE1BDE}" destId="{DD1FC77E-9F64-48DE-A085-91E4CA3CA688}" srcOrd="2" destOrd="0" presId="urn:microsoft.com/office/officeart/2008/layout/PictureStrips"/>
    <dgm:cxn modelId="{6ED17A16-61EF-4636-AAAC-61285DD2A556}" type="presParOf" srcId="{DD1FC77E-9F64-48DE-A085-91E4CA3CA688}" destId="{20D98F3B-A992-493A-9428-4C10D47F97D4}" srcOrd="0" destOrd="0" presId="urn:microsoft.com/office/officeart/2008/layout/PictureStrips"/>
    <dgm:cxn modelId="{BE97208F-5F2F-4F23-B2D2-F98D1E97DD1D}" type="presParOf" srcId="{DD1FC77E-9F64-48DE-A085-91E4CA3CA688}" destId="{30539E39-AC6B-48B3-9FA3-E3DB06228FC2}" srcOrd="1" destOrd="0" presId="urn:microsoft.com/office/officeart/2008/layout/PictureStrips"/>
    <dgm:cxn modelId="{323A26E8-189A-493D-8073-DDA26A3586F9}" type="presParOf" srcId="{A425F922-7D34-4FC2-B6D8-3E8D3EBE1BDE}" destId="{BC9F896B-517A-4995-9489-810FC255D3C6}" srcOrd="3" destOrd="0" presId="urn:microsoft.com/office/officeart/2008/layout/PictureStrips"/>
    <dgm:cxn modelId="{6DE4ECEE-CFB6-436C-9BFE-A7B4BC885CE6}" type="presParOf" srcId="{A425F922-7D34-4FC2-B6D8-3E8D3EBE1BDE}" destId="{ABD1155A-6037-4828-AFB9-B166AF849F89}" srcOrd="4" destOrd="0" presId="urn:microsoft.com/office/officeart/2008/layout/PictureStrips"/>
    <dgm:cxn modelId="{201275F4-815D-4353-926D-1571D010B916}" type="presParOf" srcId="{ABD1155A-6037-4828-AFB9-B166AF849F89}" destId="{9E79BBFC-5E70-4370-9B50-F2D4EC7BB828}" srcOrd="0" destOrd="0" presId="urn:microsoft.com/office/officeart/2008/layout/PictureStrips"/>
    <dgm:cxn modelId="{887C89B9-2C2E-4048-BE17-D1854CD95124}" type="presParOf" srcId="{ABD1155A-6037-4828-AFB9-B166AF849F89}" destId="{E9B0030D-3CDB-4F0A-9EEB-6467103AC3A6}" srcOrd="1" destOrd="0" presId="urn:microsoft.com/office/officeart/2008/layout/PictureStrips"/>
    <dgm:cxn modelId="{551FD868-368A-497F-9686-5E5E44E09CED}" type="presParOf" srcId="{A425F922-7D34-4FC2-B6D8-3E8D3EBE1BDE}" destId="{3630F41C-7CF2-4A3C-8853-B27ADDAAB009}" srcOrd="5" destOrd="0" presId="urn:microsoft.com/office/officeart/2008/layout/PictureStrips"/>
    <dgm:cxn modelId="{B5C821E9-3A14-45D3-8FE8-D3A3C6F6217E}" type="presParOf" srcId="{A425F922-7D34-4FC2-B6D8-3E8D3EBE1BDE}" destId="{2E8ABD68-92CF-46DA-8802-C598E5319F13}" srcOrd="6" destOrd="0" presId="urn:microsoft.com/office/officeart/2008/layout/PictureStrips"/>
    <dgm:cxn modelId="{9F7EAD76-3006-4721-9CD2-D97203B42668}" type="presParOf" srcId="{2E8ABD68-92CF-46DA-8802-C598E5319F13}" destId="{443A5E62-296C-4CF9-B1D6-6B73C4D4B52E}" srcOrd="0" destOrd="0" presId="urn:microsoft.com/office/officeart/2008/layout/PictureStrips"/>
    <dgm:cxn modelId="{A15C4D14-C9D1-49BA-91B2-45AE3F43258C}" type="presParOf" srcId="{2E8ABD68-92CF-46DA-8802-C598E5319F13}" destId="{15F632FC-DBBF-4356-8920-388E3ACA5719}" srcOrd="1" destOrd="0" presId="urn:microsoft.com/office/officeart/2008/layout/PictureStrips"/>
    <dgm:cxn modelId="{23EF44A4-B483-4EA2-A6AF-06B68B39B23C}" type="presParOf" srcId="{A425F922-7D34-4FC2-B6D8-3E8D3EBE1BDE}" destId="{90E47C5F-620F-4761-BF23-08BA8E3E128E}" srcOrd="7" destOrd="0" presId="urn:microsoft.com/office/officeart/2008/layout/PictureStrips"/>
    <dgm:cxn modelId="{E7A59F1F-E679-4D2E-AF87-5EA1D3B6A4BD}" type="presParOf" srcId="{A425F922-7D34-4FC2-B6D8-3E8D3EBE1BDE}" destId="{E46C206F-A4F4-40B0-9B61-8B73D81B69B4}" srcOrd="8" destOrd="0" presId="urn:microsoft.com/office/officeart/2008/layout/PictureStrips"/>
    <dgm:cxn modelId="{4E976436-BE81-4DA1-87BA-DF56E42E712C}" type="presParOf" srcId="{E46C206F-A4F4-40B0-9B61-8B73D81B69B4}" destId="{A7093249-F046-4579-B1AA-7E63A3ADBF7B}" srcOrd="0" destOrd="0" presId="urn:microsoft.com/office/officeart/2008/layout/PictureStrips"/>
    <dgm:cxn modelId="{F04A8282-86C4-4A67-B160-479C7F9CC438}" type="presParOf" srcId="{E46C206F-A4F4-40B0-9B61-8B73D81B69B4}" destId="{5A9EB0E8-1E2B-41CF-8580-9941510E062E}" srcOrd="1" destOrd="0" presId="urn:microsoft.com/office/officeart/2008/layout/PictureStrips"/>
    <dgm:cxn modelId="{15A32C9E-F729-40E7-B538-E895A32566B9}" type="presParOf" srcId="{A425F922-7D34-4FC2-B6D8-3E8D3EBE1BDE}" destId="{B54FACE7-6852-48F2-B087-4AA26485AF34}" srcOrd="9" destOrd="0" presId="urn:microsoft.com/office/officeart/2008/layout/PictureStrips"/>
    <dgm:cxn modelId="{752712D5-1159-4F70-87D4-D876EDCDB3C0}" type="presParOf" srcId="{A425F922-7D34-4FC2-B6D8-3E8D3EBE1BDE}" destId="{02CEEFCD-8946-491A-BEED-A19A02B63ED2}" srcOrd="10" destOrd="0" presId="urn:microsoft.com/office/officeart/2008/layout/PictureStrips"/>
    <dgm:cxn modelId="{F9E19425-35A0-4CE4-A0DC-C57D512A2E38}" type="presParOf" srcId="{02CEEFCD-8946-491A-BEED-A19A02B63ED2}" destId="{442A29C8-4692-41DC-8B20-9DF920A000CA}" srcOrd="0" destOrd="0" presId="urn:microsoft.com/office/officeart/2008/layout/PictureStrips"/>
    <dgm:cxn modelId="{DDB6A8E3-B6DF-4475-A871-B5B67BD2EE42}" type="presParOf" srcId="{02CEEFCD-8946-491A-BEED-A19A02B63ED2}" destId="{EF6D7AE2-223F-4459-9D2E-1F045D073DF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5385F-B528-4D67-99BB-52F2D3E59652}" type="doc">
      <dgm:prSet loTypeId="urn:microsoft.com/office/officeart/2005/8/layout/hList7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42AEEC5-BEC3-4C7E-A8DE-D9BA2F779487}">
      <dgm:prSet custT="1"/>
      <dgm:spPr/>
      <dgm:t>
        <a:bodyPr/>
        <a:lstStyle/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Основные продукты</a:t>
          </a: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:</a:t>
          </a:r>
        </a:p>
        <a:p>
          <a:pPr algn="just" rtl="0">
            <a:lnSpc>
              <a:spcPct val="90000"/>
            </a:lnSpc>
            <a:spcAft>
              <a:spcPct val="35000"/>
            </a:spcAft>
          </a:pP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    </a:t>
          </a:r>
          <a:r>
            <a:rPr lang="ru-RU" sz="1400" b="1" i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Финансовый лизинг: </a:t>
          </a:r>
          <a:r>
            <a:rPr lang="ru-RU" sz="14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Иджара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Muntahia</a:t>
          </a: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Bitamleek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algn="just" rtl="0">
            <a:lnSpc>
              <a:spcPct val="90000"/>
            </a:lnSpc>
            <a:spcAft>
              <a:spcPct val="35000"/>
            </a:spcAft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ru-RU" sz="1400" b="1" i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Продажа в рассрочку: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Стандартная </a:t>
          </a:r>
          <a:r>
            <a:rPr lang="ru-RU" sz="14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Мурабаха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 и </a:t>
          </a:r>
          <a:r>
            <a:rPr lang="ru-RU" sz="14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Мурабаха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 для приобретения ТМЦ</a:t>
          </a:r>
          <a:endParaRPr lang="ru-RU" sz="14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EE27084B-89E6-4C29-B262-955D3D6B79AC}" type="parTrans" cxnId="{A1BF20AC-41FA-42D8-A10C-749DCF8F3C7E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9DA1EBAA-DC63-4E53-9B57-E02805430626}" type="sibTrans" cxnId="{A1BF20AC-41FA-42D8-A10C-749DCF8F3C7E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F72416B0-3D34-4248-AEA2-235715A1121E}">
      <dgm:prSet custT="1"/>
      <dgm:spPr/>
      <dgm:t>
        <a:bodyPr/>
        <a:lstStyle/>
        <a:p>
          <a:pPr marL="0" algn="l" rtl="0"/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Предметы лизинга</a:t>
          </a: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:</a:t>
          </a: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Коммерческая недвижимость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Машины и оборудование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Транспортные средства </a:t>
          </a: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Спецтехника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Сельскохозяйственная техника</a:t>
          </a:r>
        </a:p>
        <a:p>
          <a:pPr marL="92075" indent="-92075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Производственное   оборудование</a:t>
          </a: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Промышленное оборудование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Медицинское оборудование</a:t>
          </a:r>
        </a:p>
        <a:p>
          <a:pPr marL="92075" indent="-92075" algn="l" rtl="0"/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Товарно-материальные ценности</a:t>
          </a:r>
        </a:p>
      </dgm:t>
    </dgm:pt>
    <dgm:pt modelId="{759D4B83-9B3A-4D8C-A9EC-360FD8C16694}" type="parTrans" cxnId="{AB29025B-BBE0-44F0-8587-EFF950BAAF1E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6BE08869-0A54-4B6F-AF53-B80B44074DBF}" type="sibTrans" cxnId="{AB29025B-BBE0-44F0-8587-EFF950BAAF1E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A52997BC-8D5A-485E-9EAF-BC54C126DE32}">
      <dgm:prSet custT="1"/>
      <dgm:spPr/>
      <dgm:t>
        <a:bodyPr/>
        <a:lstStyle/>
        <a:p>
          <a:pPr marL="0" algn="l" rtl="0"/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Сегменты рынка</a:t>
          </a: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:</a:t>
          </a:r>
          <a:endParaRPr lang="ru-RU" sz="14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Транспортный сектор</a:t>
          </a: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Производственный сектор </a:t>
          </a: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Сектор медицинских услуг</a:t>
          </a: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Строительство</a:t>
          </a: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Дорожное строительство</a:t>
          </a: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Продукты питания и хранение</a:t>
          </a: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Коммерческая недвижимость</a:t>
          </a: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Горнорудный сектор</a:t>
          </a: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Железнодорожный сектор</a:t>
          </a:r>
        </a:p>
        <a:p>
          <a:pPr marL="0" algn="l" rtl="0"/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Сельское хозяйство</a:t>
          </a:r>
        </a:p>
        <a:p>
          <a:pPr marL="0" algn="l" rtl="0"/>
          <a:r>
            <a:rPr lang="en-US" sz="14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Товары повседневного спроса</a:t>
          </a:r>
        </a:p>
        <a:p>
          <a:pPr marL="92075" indent="-92075" algn="l" rtl="0"/>
          <a:r>
            <a:rPr lang="en-US" sz="14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Возобновляемые источники энергии</a:t>
          </a:r>
        </a:p>
        <a:p>
          <a:pPr marL="0" algn="l" rtl="0"/>
          <a:endParaRPr lang="ru-RU" sz="14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77717CDE-F68D-48E3-B6EE-A43DC34E0726}" type="parTrans" cxnId="{4C5C5894-6857-4D96-BF34-16397B6BACC6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BB0F1C09-C994-4EF0-9EF1-371AE1C1C2D4}" type="sibTrans" cxnId="{4C5C5894-6857-4D96-BF34-16397B6BACC6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7A06E9BA-38C8-4E6F-B802-ED79B95AFABA}" type="pres">
      <dgm:prSet presAssocID="{6E05385F-B528-4D67-99BB-52F2D3E59652}" presName="Name0" presStyleCnt="0">
        <dgm:presLayoutVars>
          <dgm:dir/>
          <dgm:resizeHandles val="exact"/>
        </dgm:presLayoutVars>
      </dgm:prSet>
      <dgm:spPr/>
    </dgm:pt>
    <dgm:pt modelId="{7A8B94E4-9AF1-4768-A251-9221431E42C2}" type="pres">
      <dgm:prSet presAssocID="{6E05385F-B528-4D67-99BB-52F2D3E59652}" presName="fgShape" presStyleLbl="fgShp" presStyleIdx="0" presStyleCnt="1" custScaleY="62918" custLinFactNeighborX="-395" custLinFactNeighborY="59169"/>
      <dgm:spPr/>
    </dgm:pt>
    <dgm:pt modelId="{404C1093-2C19-4505-BC31-02248CBF583F}" type="pres">
      <dgm:prSet presAssocID="{6E05385F-B528-4D67-99BB-52F2D3E59652}" presName="linComp" presStyleCnt="0"/>
      <dgm:spPr/>
    </dgm:pt>
    <dgm:pt modelId="{435A304B-DB06-4E5F-88AB-B0D1DF89619C}" type="pres">
      <dgm:prSet presAssocID="{A42AEEC5-BEC3-4C7E-A8DE-D9BA2F779487}" presName="compNode" presStyleCnt="0"/>
      <dgm:spPr/>
    </dgm:pt>
    <dgm:pt modelId="{60DD97AA-A353-415E-A989-E0BCEB6635F0}" type="pres">
      <dgm:prSet presAssocID="{A42AEEC5-BEC3-4C7E-A8DE-D9BA2F779487}" presName="bkgdShape" presStyleLbl="node1" presStyleIdx="0" presStyleCnt="3" custLinFactNeighborX="-676" custLinFactNeighborY="-1512"/>
      <dgm:spPr/>
    </dgm:pt>
    <dgm:pt modelId="{247F8317-719E-49D6-820A-CD01082A56EB}" type="pres">
      <dgm:prSet presAssocID="{A42AEEC5-BEC3-4C7E-A8DE-D9BA2F779487}" presName="nodeTx" presStyleLbl="node1" presStyleIdx="0" presStyleCnt="3">
        <dgm:presLayoutVars>
          <dgm:bulletEnabled val="1"/>
        </dgm:presLayoutVars>
      </dgm:prSet>
      <dgm:spPr/>
    </dgm:pt>
    <dgm:pt modelId="{CAC43D61-DCCE-466D-9898-A90ADFCDC841}" type="pres">
      <dgm:prSet presAssocID="{A42AEEC5-BEC3-4C7E-A8DE-D9BA2F779487}" presName="invisiNode" presStyleLbl="node1" presStyleIdx="0" presStyleCnt="3"/>
      <dgm:spPr/>
    </dgm:pt>
    <dgm:pt modelId="{B648ACD0-80AB-4B8D-8A81-1444EF667597}" type="pres">
      <dgm:prSet presAssocID="{A42AEEC5-BEC3-4C7E-A8DE-D9BA2F779487}" presName="imagNode" presStyleLbl="fgImgPlace1" presStyleIdx="0" presStyleCnt="3" custScaleX="75255" custScaleY="69950" custLinFactNeighborX="-8263" custLinFactNeighborY="-334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A54CF40-E2E5-47AC-AC66-59F97C3A98C7}" type="pres">
      <dgm:prSet presAssocID="{9DA1EBAA-DC63-4E53-9B57-E02805430626}" presName="sibTrans" presStyleLbl="sibTrans2D1" presStyleIdx="0" presStyleCnt="0"/>
      <dgm:spPr/>
    </dgm:pt>
    <dgm:pt modelId="{BF0A661B-4EDA-457A-AF36-8D922309DA84}" type="pres">
      <dgm:prSet presAssocID="{F72416B0-3D34-4248-AEA2-235715A1121E}" presName="compNode" presStyleCnt="0"/>
      <dgm:spPr/>
    </dgm:pt>
    <dgm:pt modelId="{129C0FD6-175B-4D86-BB23-52D321A026D5}" type="pres">
      <dgm:prSet presAssocID="{F72416B0-3D34-4248-AEA2-235715A1121E}" presName="bkgdShape" presStyleLbl="node1" presStyleIdx="1" presStyleCnt="3"/>
      <dgm:spPr/>
    </dgm:pt>
    <dgm:pt modelId="{7AE8081E-7B42-4F43-9C83-AA23BBEB4ED7}" type="pres">
      <dgm:prSet presAssocID="{F72416B0-3D34-4248-AEA2-235715A1121E}" presName="nodeTx" presStyleLbl="node1" presStyleIdx="1" presStyleCnt="3">
        <dgm:presLayoutVars>
          <dgm:bulletEnabled val="1"/>
        </dgm:presLayoutVars>
      </dgm:prSet>
      <dgm:spPr/>
    </dgm:pt>
    <dgm:pt modelId="{9A3A4ABA-C63B-4C33-B945-034515F90546}" type="pres">
      <dgm:prSet presAssocID="{F72416B0-3D34-4248-AEA2-235715A1121E}" presName="invisiNode" presStyleLbl="node1" presStyleIdx="1" presStyleCnt="3"/>
      <dgm:spPr/>
    </dgm:pt>
    <dgm:pt modelId="{C21F420F-C2B4-450B-A23E-68303938CB65}" type="pres">
      <dgm:prSet presAssocID="{F72416B0-3D34-4248-AEA2-235715A1121E}" presName="imagNode" presStyleLbl="fgImgPlace1" presStyleIdx="1" presStyleCnt="3" custScaleX="75166" custScaleY="72029" custLinFactNeighborX="-4176" custLinFactNeighborY="-323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4A6D2F0-218E-4F78-8531-1D4B1E00D30B}" type="pres">
      <dgm:prSet presAssocID="{6BE08869-0A54-4B6F-AF53-B80B44074DBF}" presName="sibTrans" presStyleLbl="sibTrans2D1" presStyleIdx="0" presStyleCnt="0"/>
      <dgm:spPr/>
    </dgm:pt>
    <dgm:pt modelId="{DF7B8C92-6779-4FCC-9795-F5377C4357BC}" type="pres">
      <dgm:prSet presAssocID="{A52997BC-8D5A-485E-9EAF-BC54C126DE32}" presName="compNode" presStyleCnt="0"/>
      <dgm:spPr/>
    </dgm:pt>
    <dgm:pt modelId="{A049C9B5-3039-47D6-B334-F12513B7E40D}" type="pres">
      <dgm:prSet presAssocID="{A52997BC-8D5A-485E-9EAF-BC54C126DE32}" presName="bkgdShape" presStyleLbl="node1" presStyleIdx="2" presStyleCnt="3" custLinFactNeighborX="-123" custLinFactNeighborY="1269"/>
      <dgm:spPr/>
    </dgm:pt>
    <dgm:pt modelId="{5ECFFF3D-3BEF-4D91-A97C-0E4B546BA0A6}" type="pres">
      <dgm:prSet presAssocID="{A52997BC-8D5A-485E-9EAF-BC54C126DE32}" presName="nodeTx" presStyleLbl="node1" presStyleIdx="2" presStyleCnt="3">
        <dgm:presLayoutVars>
          <dgm:bulletEnabled val="1"/>
        </dgm:presLayoutVars>
      </dgm:prSet>
      <dgm:spPr/>
    </dgm:pt>
    <dgm:pt modelId="{DBFD4422-D81B-4902-AE74-14CDB56C8BA3}" type="pres">
      <dgm:prSet presAssocID="{A52997BC-8D5A-485E-9EAF-BC54C126DE32}" presName="invisiNode" presStyleLbl="node1" presStyleIdx="2" presStyleCnt="3"/>
      <dgm:spPr/>
    </dgm:pt>
    <dgm:pt modelId="{FDCBB63B-E60B-4260-A40F-28DDAC11DF4B}" type="pres">
      <dgm:prSet presAssocID="{A52997BC-8D5A-485E-9EAF-BC54C126DE32}" presName="imagNode" presStyleLbl="fgImgPlace1" presStyleIdx="2" presStyleCnt="3" custScaleX="75078" custScaleY="72028" custLinFactNeighborX="-88" custLinFactNeighborY="-3236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AC32634-7AAC-442A-BC54-C61684B13BA0}" type="presOf" srcId="{9DA1EBAA-DC63-4E53-9B57-E02805430626}" destId="{AA54CF40-E2E5-47AC-AC66-59F97C3A98C7}" srcOrd="0" destOrd="0" presId="urn:microsoft.com/office/officeart/2005/8/layout/hList7"/>
    <dgm:cxn modelId="{9E99473A-C15A-4D54-849C-DE3DF680A92F}" type="presOf" srcId="{A42AEEC5-BEC3-4C7E-A8DE-D9BA2F779487}" destId="{60DD97AA-A353-415E-A989-E0BCEB6635F0}" srcOrd="0" destOrd="0" presId="urn:microsoft.com/office/officeart/2005/8/layout/hList7"/>
    <dgm:cxn modelId="{AB29025B-BBE0-44F0-8587-EFF950BAAF1E}" srcId="{6E05385F-B528-4D67-99BB-52F2D3E59652}" destId="{F72416B0-3D34-4248-AEA2-235715A1121E}" srcOrd="1" destOrd="0" parTransId="{759D4B83-9B3A-4D8C-A9EC-360FD8C16694}" sibTransId="{6BE08869-0A54-4B6F-AF53-B80B44074DBF}"/>
    <dgm:cxn modelId="{2EBC235E-4B0B-4465-9E40-8F8C2AD5E30A}" type="presOf" srcId="{F72416B0-3D34-4248-AEA2-235715A1121E}" destId="{129C0FD6-175B-4D86-BB23-52D321A026D5}" srcOrd="0" destOrd="0" presId="urn:microsoft.com/office/officeart/2005/8/layout/hList7"/>
    <dgm:cxn modelId="{79BCFE43-92CF-488E-AFE4-7D715CE9886B}" type="presOf" srcId="{A52997BC-8D5A-485E-9EAF-BC54C126DE32}" destId="{5ECFFF3D-3BEF-4D91-A97C-0E4B546BA0A6}" srcOrd="1" destOrd="0" presId="urn:microsoft.com/office/officeart/2005/8/layout/hList7"/>
    <dgm:cxn modelId="{2622DB68-5C21-43D3-A2B6-317509D96C8A}" type="presOf" srcId="{6E05385F-B528-4D67-99BB-52F2D3E59652}" destId="{7A06E9BA-38C8-4E6F-B802-ED79B95AFABA}" srcOrd="0" destOrd="0" presId="urn:microsoft.com/office/officeart/2005/8/layout/hList7"/>
    <dgm:cxn modelId="{4C5C5894-6857-4D96-BF34-16397B6BACC6}" srcId="{6E05385F-B528-4D67-99BB-52F2D3E59652}" destId="{A52997BC-8D5A-485E-9EAF-BC54C126DE32}" srcOrd="2" destOrd="0" parTransId="{77717CDE-F68D-48E3-B6EE-A43DC34E0726}" sibTransId="{BB0F1C09-C994-4EF0-9EF1-371AE1C1C2D4}"/>
    <dgm:cxn modelId="{A1BF20AC-41FA-42D8-A10C-749DCF8F3C7E}" srcId="{6E05385F-B528-4D67-99BB-52F2D3E59652}" destId="{A42AEEC5-BEC3-4C7E-A8DE-D9BA2F779487}" srcOrd="0" destOrd="0" parTransId="{EE27084B-89E6-4C29-B262-955D3D6B79AC}" sibTransId="{9DA1EBAA-DC63-4E53-9B57-E02805430626}"/>
    <dgm:cxn modelId="{04487FB6-D379-4F83-A30F-97B9FEDD3E13}" type="presOf" srcId="{F72416B0-3D34-4248-AEA2-235715A1121E}" destId="{7AE8081E-7B42-4F43-9C83-AA23BBEB4ED7}" srcOrd="1" destOrd="0" presId="urn:microsoft.com/office/officeart/2005/8/layout/hList7"/>
    <dgm:cxn modelId="{FFF620BB-3CAB-4D60-8E11-443B0EEB4F71}" type="presOf" srcId="{A42AEEC5-BEC3-4C7E-A8DE-D9BA2F779487}" destId="{247F8317-719E-49D6-820A-CD01082A56EB}" srcOrd="1" destOrd="0" presId="urn:microsoft.com/office/officeart/2005/8/layout/hList7"/>
    <dgm:cxn modelId="{F6B8C6F4-053B-4E0C-A180-19F28F4C4D1F}" type="presOf" srcId="{6BE08869-0A54-4B6F-AF53-B80B44074DBF}" destId="{34A6D2F0-218E-4F78-8531-1D4B1E00D30B}" srcOrd="0" destOrd="0" presId="urn:microsoft.com/office/officeart/2005/8/layout/hList7"/>
    <dgm:cxn modelId="{A0ECBDF6-D4FE-4AAE-8BB3-D63275E126A8}" type="presOf" srcId="{A52997BC-8D5A-485E-9EAF-BC54C126DE32}" destId="{A049C9B5-3039-47D6-B334-F12513B7E40D}" srcOrd="0" destOrd="0" presId="urn:microsoft.com/office/officeart/2005/8/layout/hList7"/>
    <dgm:cxn modelId="{930CC4B4-C99D-45E7-BAE8-DBCE2635D067}" type="presParOf" srcId="{7A06E9BA-38C8-4E6F-B802-ED79B95AFABA}" destId="{7A8B94E4-9AF1-4768-A251-9221431E42C2}" srcOrd="0" destOrd="0" presId="urn:microsoft.com/office/officeart/2005/8/layout/hList7"/>
    <dgm:cxn modelId="{AE2ECC68-6859-45E1-A1A8-3B240A9AF874}" type="presParOf" srcId="{7A06E9BA-38C8-4E6F-B802-ED79B95AFABA}" destId="{404C1093-2C19-4505-BC31-02248CBF583F}" srcOrd="1" destOrd="0" presId="urn:microsoft.com/office/officeart/2005/8/layout/hList7"/>
    <dgm:cxn modelId="{8CAB45F3-7EA7-439C-9C4F-9EBAF64B1411}" type="presParOf" srcId="{404C1093-2C19-4505-BC31-02248CBF583F}" destId="{435A304B-DB06-4E5F-88AB-B0D1DF89619C}" srcOrd="0" destOrd="0" presId="urn:microsoft.com/office/officeart/2005/8/layout/hList7"/>
    <dgm:cxn modelId="{EFBD2E94-0917-4E27-BC90-CAF2824ABF84}" type="presParOf" srcId="{435A304B-DB06-4E5F-88AB-B0D1DF89619C}" destId="{60DD97AA-A353-415E-A989-E0BCEB6635F0}" srcOrd="0" destOrd="0" presId="urn:microsoft.com/office/officeart/2005/8/layout/hList7"/>
    <dgm:cxn modelId="{401957EF-A7C1-449B-BD25-E440B3286457}" type="presParOf" srcId="{435A304B-DB06-4E5F-88AB-B0D1DF89619C}" destId="{247F8317-719E-49D6-820A-CD01082A56EB}" srcOrd="1" destOrd="0" presId="urn:microsoft.com/office/officeart/2005/8/layout/hList7"/>
    <dgm:cxn modelId="{E3166996-8B22-4BDC-A59A-F53909B8ABB6}" type="presParOf" srcId="{435A304B-DB06-4E5F-88AB-B0D1DF89619C}" destId="{CAC43D61-DCCE-466D-9898-A90ADFCDC841}" srcOrd="2" destOrd="0" presId="urn:microsoft.com/office/officeart/2005/8/layout/hList7"/>
    <dgm:cxn modelId="{6BDB0E84-2082-4D5A-AE5C-F01DF6F73432}" type="presParOf" srcId="{435A304B-DB06-4E5F-88AB-B0D1DF89619C}" destId="{B648ACD0-80AB-4B8D-8A81-1444EF667597}" srcOrd="3" destOrd="0" presId="urn:microsoft.com/office/officeart/2005/8/layout/hList7"/>
    <dgm:cxn modelId="{EEE85A33-A2A9-46B7-92B8-BB4FCCFD19BC}" type="presParOf" srcId="{404C1093-2C19-4505-BC31-02248CBF583F}" destId="{AA54CF40-E2E5-47AC-AC66-59F97C3A98C7}" srcOrd="1" destOrd="0" presId="urn:microsoft.com/office/officeart/2005/8/layout/hList7"/>
    <dgm:cxn modelId="{BAA347F6-B0EE-42DB-B302-C3517364DC2D}" type="presParOf" srcId="{404C1093-2C19-4505-BC31-02248CBF583F}" destId="{BF0A661B-4EDA-457A-AF36-8D922309DA84}" srcOrd="2" destOrd="0" presId="urn:microsoft.com/office/officeart/2005/8/layout/hList7"/>
    <dgm:cxn modelId="{82A1BE6D-72AA-4997-8380-BB59BB4C9CB0}" type="presParOf" srcId="{BF0A661B-4EDA-457A-AF36-8D922309DA84}" destId="{129C0FD6-175B-4D86-BB23-52D321A026D5}" srcOrd="0" destOrd="0" presId="urn:microsoft.com/office/officeart/2005/8/layout/hList7"/>
    <dgm:cxn modelId="{2C0DE581-66C0-4497-BEF5-010746752CD2}" type="presParOf" srcId="{BF0A661B-4EDA-457A-AF36-8D922309DA84}" destId="{7AE8081E-7B42-4F43-9C83-AA23BBEB4ED7}" srcOrd="1" destOrd="0" presId="urn:microsoft.com/office/officeart/2005/8/layout/hList7"/>
    <dgm:cxn modelId="{4592E191-EFDE-4864-BB59-6893008DC348}" type="presParOf" srcId="{BF0A661B-4EDA-457A-AF36-8D922309DA84}" destId="{9A3A4ABA-C63B-4C33-B945-034515F90546}" srcOrd="2" destOrd="0" presId="urn:microsoft.com/office/officeart/2005/8/layout/hList7"/>
    <dgm:cxn modelId="{36C19C08-89AC-484C-8EFF-CC858C2E0FAC}" type="presParOf" srcId="{BF0A661B-4EDA-457A-AF36-8D922309DA84}" destId="{C21F420F-C2B4-450B-A23E-68303938CB65}" srcOrd="3" destOrd="0" presId="urn:microsoft.com/office/officeart/2005/8/layout/hList7"/>
    <dgm:cxn modelId="{A8617183-7E86-4127-9579-292EF121F958}" type="presParOf" srcId="{404C1093-2C19-4505-BC31-02248CBF583F}" destId="{34A6D2F0-218E-4F78-8531-1D4B1E00D30B}" srcOrd="3" destOrd="0" presId="urn:microsoft.com/office/officeart/2005/8/layout/hList7"/>
    <dgm:cxn modelId="{87CC57C5-35F7-4435-9742-62DD3B5DDCF7}" type="presParOf" srcId="{404C1093-2C19-4505-BC31-02248CBF583F}" destId="{DF7B8C92-6779-4FCC-9795-F5377C4357BC}" srcOrd="4" destOrd="0" presId="urn:microsoft.com/office/officeart/2005/8/layout/hList7"/>
    <dgm:cxn modelId="{F1195A8A-641D-48EE-9627-8F8555A357E9}" type="presParOf" srcId="{DF7B8C92-6779-4FCC-9795-F5377C4357BC}" destId="{A049C9B5-3039-47D6-B334-F12513B7E40D}" srcOrd="0" destOrd="0" presId="urn:microsoft.com/office/officeart/2005/8/layout/hList7"/>
    <dgm:cxn modelId="{F07CFB64-99B6-4456-9331-B1D38897EBFE}" type="presParOf" srcId="{DF7B8C92-6779-4FCC-9795-F5377C4357BC}" destId="{5ECFFF3D-3BEF-4D91-A97C-0E4B546BA0A6}" srcOrd="1" destOrd="0" presId="urn:microsoft.com/office/officeart/2005/8/layout/hList7"/>
    <dgm:cxn modelId="{0725D970-7950-4D53-A85B-092BACB89572}" type="presParOf" srcId="{DF7B8C92-6779-4FCC-9795-F5377C4357BC}" destId="{DBFD4422-D81B-4902-AE74-14CDB56C8BA3}" srcOrd="2" destOrd="0" presId="urn:microsoft.com/office/officeart/2005/8/layout/hList7"/>
    <dgm:cxn modelId="{E5113993-D6A2-4482-95F0-699154BD0F10}" type="presParOf" srcId="{DF7B8C92-6779-4FCC-9795-F5377C4357BC}" destId="{FDCBB63B-E60B-4260-A40F-28DDAC11DF4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F65702-F06E-4B4F-AC43-7BAF5C7BD96B}" type="doc">
      <dgm:prSet loTypeId="urn:microsoft.com/office/officeart/2008/layout/VerticalCurvedList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59D1531-8C50-4075-BA96-CA8472ADA60B}">
      <dgm:prSet phldrT="[Текст]" custT="1"/>
      <dgm:spPr/>
      <dgm:t>
        <a:bodyPr/>
        <a:lstStyle/>
        <a:p>
          <a:r>
            <a:rPr lang="ru-RU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Шаг</a:t>
          </a:r>
          <a:r>
            <a:rPr lang="en-US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1</a:t>
          </a:r>
        </a:p>
        <a:p>
          <a:r>
            <a:rPr lang="ru-RU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Выбор предмета лизинга / имущества в рассрочку</a:t>
          </a:r>
          <a:endParaRPr lang="ru-RU" sz="14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485EA97-BE7A-4804-A1E4-ADB18E87DB9D}" type="parTrans" cxnId="{6B7FC531-DB23-4020-A110-87A4BC1CAF8E}">
      <dgm:prSet/>
      <dgm:spPr/>
      <dgm:t>
        <a:bodyPr/>
        <a:lstStyle/>
        <a:p>
          <a:endParaRPr lang="ru-RU"/>
        </a:p>
      </dgm:t>
    </dgm:pt>
    <dgm:pt modelId="{8C8DD07C-4EED-4CE1-A2C2-5168203677B4}" type="sibTrans" cxnId="{6B7FC531-DB23-4020-A110-87A4BC1CAF8E}">
      <dgm:prSet/>
      <dgm:spPr/>
      <dgm:t>
        <a:bodyPr/>
        <a:lstStyle/>
        <a:p>
          <a:endParaRPr lang="ru-RU"/>
        </a:p>
      </dgm:t>
    </dgm:pt>
    <dgm:pt modelId="{6B194FDF-F6A8-459C-9A8A-BDCADE09A5F3}">
      <dgm:prSet phldrT="[Текст]" custT="1"/>
      <dgm:spPr/>
      <dgm:t>
        <a:bodyPr/>
        <a:lstStyle/>
        <a:p>
          <a:pPr algn="l"/>
          <a:r>
            <a:rPr lang="ru-RU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Шаг</a:t>
          </a:r>
          <a:r>
            <a:rPr lang="en-US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2</a:t>
          </a:r>
        </a:p>
        <a:p>
          <a:pPr algn="just"/>
          <a:r>
            <a:rPr lang="ru-RU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Обращение в </a:t>
          </a:r>
          <a:r>
            <a:rPr lang="en-US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KIC </a:t>
          </a:r>
          <a:r>
            <a:rPr lang="ru-RU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Лизинг</a:t>
          </a:r>
          <a:r>
            <a:rPr lang="en-US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по телефону или через Веб сайт</a:t>
          </a:r>
          <a:r>
            <a:rPr lang="en-US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www.kic.kz</a:t>
          </a:r>
          <a:r>
            <a:rPr lang="ru-RU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для обсуждения условий лизинга</a:t>
          </a:r>
          <a:endParaRPr lang="ru-RU" sz="14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E984E2F-6EFA-4504-A48A-59BEE1DAA588}" type="parTrans" cxnId="{720C08C1-139A-4726-A847-F06845A16212}">
      <dgm:prSet/>
      <dgm:spPr/>
      <dgm:t>
        <a:bodyPr/>
        <a:lstStyle/>
        <a:p>
          <a:endParaRPr lang="ru-RU"/>
        </a:p>
      </dgm:t>
    </dgm:pt>
    <dgm:pt modelId="{1DBFAB76-EAEB-4CE1-BF39-995ECD933305}" type="sibTrans" cxnId="{720C08C1-139A-4726-A847-F06845A16212}">
      <dgm:prSet/>
      <dgm:spPr/>
      <dgm:t>
        <a:bodyPr/>
        <a:lstStyle/>
        <a:p>
          <a:endParaRPr lang="ru-RU"/>
        </a:p>
      </dgm:t>
    </dgm:pt>
    <dgm:pt modelId="{84270D55-D33A-4602-8BB2-DBE586BB31EE}">
      <dgm:prSet phldrT="[Текст]" custT="1"/>
      <dgm:spPr/>
      <dgm:t>
        <a:bodyPr/>
        <a:lstStyle/>
        <a:p>
          <a:pPr algn="l"/>
          <a:r>
            <a:rPr lang="ru-RU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Шаг</a:t>
          </a:r>
          <a:r>
            <a:rPr lang="en-US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3</a:t>
          </a:r>
        </a:p>
        <a:p>
          <a:pPr algn="just"/>
          <a:r>
            <a:rPr lang="ru-RU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Предоставление первичных документов (финансовая отчетность, информация по контрактам, коммерческое предложение) для подготовки Индикативного предложения по финансовому лизингу/рассрочке</a:t>
          </a:r>
          <a:endParaRPr lang="ru-RU" sz="14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99F0524C-16A1-442A-820B-652492AD00AD}" type="parTrans" cxnId="{9DFAA14B-D5C0-448F-9451-5CC5CBA6EEA7}">
      <dgm:prSet/>
      <dgm:spPr/>
      <dgm:t>
        <a:bodyPr/>
        <a:lstStyle/>
        <a:p>
          <a:endParaRPr lang="ru-RU"/>
        </a:p>
      </dgm:t>
    </dgm:pt>
    <dgm:pt modelId="{537CA129-B677-471E-AC5A-011E6F6457F9}" type="sibTrans" cxnId="{9DFAA14B-D5C0-448F-9451-5CC5CBA6EEA7}">
      <dgm:prSet/>
      <dgm:spPr/>
      <dgm:t>
        <a:bodyPr/>
        <a:lstStyle/>
        <a:p>
          <a:endParaRPr lang="ru-RU"/>
        </a:p>
      </dgm:t>
    </dgm:pt>
    <dgm:pt modelId="{ECD87D9F-EB78-4422-AAE4-6F490B612508}">
      <dgm:prSet custT="1"/>
      <dgm:spPr/>
      <dgm:t>
        <a:bodyPr/>
        <a:lstStyle/>
        <a:p>
          <a:pPr algn="l"/>
          <a:r>
            <a:rPr lang="ru-RU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Шаг</a:t>
          </a:r>
          <a:r>
            <a:rPr lang="en-US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4</a:t>
          </a:r>
          <a:endParaRPr lang="ru-RU" sz="14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algn="just"/>
          <a:r>
            <a:rPr lang="ru-RU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Получение согласия клиента по условиям финансирования и оплата клиентом комиссии за рассмотрение документов</a:t>
          </a:r>
        </a:p>
        <a:p>
          <a:pPr algn="l"/>
          <a:endParaRPr lang="en-US" sz="14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822ACC4D-9134-4C04-8768-94127F1A6734}" type="parTrans" cxnId="{626FD3E2-74AF-4332-98B4-F4DFECCD4562}">
      <dgm:prSet/>
      <dgm:spPr/>
      <dgm:t>
        <a:bodyPr/>
        <a:lstStyle/>
        <a:p>
          <a:endParaRPr lang="ru-RU"/>
        </a:p>
      </dgm:t>
    </dgm:pt>
    <dgm:pt modelId="{A2066A19-0A86-4C8D-8288-448768EB8BB1}" type="sibTrans" cxnId="{626FD3E2-74AF-4332-98B4-F4DFECCD4562}">
      <dgm:prSet/>
      <dgm:spPr/>
      <dgm:t>
        <a:bodyPr/>
        <a:lstStyle/>
        <a:p>
          <a:endParaRPr lang="ru-RU"/>
        </a:p>
      </dgm:t>
    </dgm:pt>
    <dgm:pt modelId="{92DA2360-7B5E-4AA5-ADAB-D7E843C5F4A9}">
      <dgm:prSet phldrT="[Текст]" custT="1"/>
      <dgm:spPr/>
      <dgm:t>
        <a:bodyPr/>
        <a:lstStyle/>
        <a:p>
          <a:r>
            <a:rPr lang="ru-RU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Шаг</a:t>
          </a:r>
          <a:r>
            <a:rPr lang="en-US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5</a:t>
          </a:r>
          <a:endParaRPr lang="en-US" sz="14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  <a:p>
          <a:r>
            <a:rPr lang="ru-RU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Предоставление необходимых документов для анализа</a:t>
          </a:r>
          <a:endParaRPr lang="ru-RU" sz="14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673FABB-079D-467A-B4CE-5CAEAF23742B}" type="parTrans" cxnId="{26FDEB93-AFD1-4438-A453-97020F29076D}">
      <dgm:prSet/>
      <dgm:spPr/>
      <dgm:t>
        <a:bodyPr/>
        <a:lstStyle/>
        <a:p>
          <a:endParaRPr lang="ru-RU"/>
        </a:p>
      </dgm:t>
    </dgm:pt>
    <dgm:pt modelId="{0068671E-2053-4DD1-89A1-26C633D6E1D3}" type="sibTrans" cxnId="{26FDEB93-AFD1-4438-A453-97020F29076D}">
      <dgm:prSet/>
      <dgm:spPr/>
      <dgm:t>
        <a:bodyPr/>
        <a:lstStyle/>
        <a:p>
          <a:endParaRPr lang="ru-RU"/>
        </a:p>
      </dgm:t>
    </dgm:pt>
    <dgm:pt modelId="{EFE4C69F-F035-42CA-BAF0-C643AFA95910}">
      <dgm:prSet phldrT="[Текст]" custT="1"/>
      <dgm:spPr/>
      <dgm:t>
        <a:bodyPr/>
        <a:lstStyle/>
        <a:p>
          <a:pPr algn="l"/>
          <a:r>
            <a:rPr lang="ru-RU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Шаг</a:t>
          </a:r>
          <a:r>
            <a:rPr lang="en-US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4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6</a:t>
          </a:r>
          <a:endParaRPr lang="en-US" sz="14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algn="just"/>
          <a:r>
            <a:rPr lang="ru-RU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После получения одобрения, выполнение процедуры оформления сделки - покупка, регистрация права собственности, страхование и передача имущества в лизинг либо регистрация обременения на имущество, купленное в рассрочку</a:t>
          </a:r>
          <a:r>
            <a:rPr lang="en-US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4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и прочее. </a:t>
          </a:r>
          <a:endParaRPr lang="ru-RU" sz="14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4520451-497E-4901-9288-3EB31BF4A198}" type="parTrans" cxnId="{B8F0B0F6-A431-4A7E-9BEC-1AEB401380DE}">
      <dgm:prSet/>
      <dgm:spPr/>
      <dgm:t>
        <a:bodyPr/>
        <a:lstStyle/>
        <a:p>
          <a:endParaRPr lang="ru-RU"/>
        </a:p>
      </dgm:t>
    </dgm:pt>
    <dgm:pt modelId="{A7D2886E-81CE-4E65-9B0C-E677C6DCCB23}" type="sibTrans" cxnId="{B8F0B0F6-A431-4A7E-9BEC-1AEB401380DE}">
      <dgm:prSet/>
      <dgm:spPr/>
      <dgm:t>
        <a:bodyPr/>
        <a:lstStyle/>
        <a:p>
          <a:endParaRPr lang="ru-RU"/>
        </a:p>
      </dgm:t>
    </dgm:pt>
    <dgm:pt modelId="{A285D1E2-FBA5-4E1C-87D0-0033E8A6B119}" type="pres">
      <dgm:prSet presAssocID="{95F65702-F06E-4B4F-AC43-7BAF5C7BD96B}" presName="Name0" presStyleCnt="0">
        <dgm:presLayoutVars>
          <dgm:chMax val="7"/>
          <dgm:chPref val="7"/>
          <dgm:dir/>
        </dgm:presLayoutVars>
      </dgm:prSet>
      <dgm:spPr/>
    </dgm:pt>
    <dgm:pt modelId="{2362F93D-F3EC-4DAB-A4DA-622F91DA9E16}" type="pres">
      <dgm:prSet presAssocID="{95F65702-F06E-4B4F-AC43-7BAF5C7BD96B}" presName="Name1" presStyleCnt="0"/>
      <dgm:spPr/>
    </dgm:pt>
    <dgm:pt modelId="{DED3C3D0-8E3B-4B02-A7FF-BDA6F4A1EF6C}" type="pres">
      <dgm:prSet presAssocID="{95F65702-F06E-4B4F-AC43-7BAF5C7BD96B}" presName="cycle" presStyleCnt="0"/>
      <dgm:spPr/>
    </dgm:pt>
    <dgm:pt modelId="{58FE8201-6F32-46B3-B596-BCC0AC0F7001}" type="pres">
      <dgm:prSet presAssocID="{95F65702-F06E-4B4F-AC43-7BAF5C7BD96B}" presName="srcNode" presStyleLbl="node1" presStyleIdx="0" presStyleCnt="6"/>
      <dgm:spPr/>
    </dgm:pt>
    <dgm:pt modelId="{72072FD5-5EFE-4CAF-A615-3E19E33172B6}" type="pres">
      <dgm:prSet presAssocID="{95F65702-F06E-4B4F-AC43-7BAF5C7BD96B}" presName="conn" presStyleLbl="parChTrans1D2" presStyleIdx="0" presStyleCnt="1"/>
      <dgm:spPr/>
    </dgm:pt>
    <dgm:pt modelId="{487811D4-9DAC-4991-8F33-C393CD325E58}" type="pres">
      <dgm:prSet presAssocID="{95F65702-F06E-4B4F-AC43-7BAF5C7BD96B}" presName="extraNode" presStyleLbl="node1" presStyleIdx="0" presStyleCnt="6"/>
      <dgm:spPr/>
    </dgm:pt>
    <dgm:pt modelId="{11CAD14C-1D95-4A26-AACA-833098B59873}" type="pres">
      <dgm:prSet presAssocID="{95F65702-F06E-4B4F-AC43-7BAF5C7BD96B}" presName="dstNode" presStyleLbl="node1" presStyleIdx="0" presStyleCnt="6"/>
      <dgm:spPr/>
    </dgm:pt>
    <dgm:pt modelId="{C2856EB3-74F5-417A-8D9A-33D909C9015D}" type="pres">
      <dgm:prSet presAssocID="{159D1531-8C50-4075-BA96-CA8472ADA60B}" presName="text_1" presStyleLbl="node1" presStyleIdx="0" presStyleCnt="6" custScaleX="101897" custLinFactNeighborX="184" custLinFactNeighborY="-14137">
        <dgm:presLayoutVars>
          <dgm:bulletEnabled val="1"/>
        </dgm:presLayoutVars>
      </dgm:prSet>
      <dgm:spPr/>
    </dgm:pt>
    <dgm:pt modelId="{EDDF1AAF-5F47-423C-A43F-D3C5A5792E9B}" type="pres">
      <dgm:prSet presAssocID="{159D1531-8C50-4075-BA96-CA8472ADA60B}" presName="accent_1" presStyleCnt="0"/>
      <dgm:spPr/>
    </dgm:pt>
    <dgm:pt modelId="{7C000713-9C7A-447D-8AD3-77C49BE8482D}" type="pres">
      <dgm:prSet presAssocID="{159D1531-8C50-4075-BA96-CA8472ADA60B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0BFCAF-B6EC-4725-AABD-3D6287921C6B}" type="pres">
      <dgm:prSet presAssocID="{6B194FDF-F6A8-459C-9A8A-BDCADE09A5F3}" presName="text_2" presStyleLbl="node1" presStyleIdx="1" presStyleCnt="6" custScaleX="101749" custScaleY="126933" custLinFactNeighborX="190" custLinFactNeighborY="-31063">
        <dgm:presLayoutVars>
          <dgm:bulletEnabled val="1"/>
        </dgm:presLayoutVars>
      </dgm:prSet>
      <dgm:spPr/>
    </dgm:pt>
    <dgm:pt modelId="{3A5C583E-3797-4698-A83A-61573AFDDF10}" type="pres">
      <dgm:prSet presAssocID="{6B194FDF-F6A8-459C-9A8A-BDCADE09A5F3}" presName="accent_2" presStyleCnt="0"/>
      <dgm:spPr/>
    </dgm:pt>
    <dgm:pt modelId="{197057A7-F542-4809-95BE-3102B11CF7CE}" type="pres">
      <dgm:prSet presAssocID="{6B194FDF-F6A8-459C-9A8A-BDCADE09A5F3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4C24252-8991-4D45-AD64-DCAF8AC20488}" type="pres">
      <dgm:prSet presAssocID="{84270D55-D33A-4602-8BB2-DBE586BB31EE}" presName="text_3" presStyleLbl="node1" presStyleIdx="2" presStyleCnt="6" custScaleX="101228" custScaleY="153801" custLinFactNeighborX="469" custLinFactNeighborY="-16435">
        <dgm:presLayoutVars>
          <dgm:bulletEnabled val="1"/>
        </dgm:presLayoutVars>
      </dgm:prSet>
      <dgm:spPr/>
    </dgm:pt>
    <dgm:pt modelId="{426C77B9-F606-471E-A813-8B68F13BFDE7}" type="pres">
      <dgm:prSet presAssocID="{84270D55-D33A-4602-8BB2-DBE586BB31EE}" presName="accent_3" presStyleCnt="0"/>
      <dgm:spPr/>
    </dgm:pt>
    <dgm:pt modelId="{9CDD556B-8D43-4C6C-AA75-25BECBD8E660}" type="pres">
      <dgm:prSet presAssocID="{84270D55-D33A-4602-8BB2-DBE586BB31EE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94E2B9-9AD1-422B-9355-83596EC900FF}" type="pres">
      <dgm:prSet presAssocID="{ECD87D9F-EB78-4422-AAE4-6F490B612508}" presName="text_4" presStyleLbl="node1" presStyleIdx="3" presStyleCnt="6" custLinFactNeighborX="1548" custLinFactNeighborY="11722">
        <dgm:presLayoutVars>
          <dgm:bulletEnabled val="1"/>
        </dgm:presLayoutVars>
      </dgm:prSet>
      <dgm:spPr/>
    </dgm:pt>
    <dgm:pt modelId="{A0B164CF-528B-46B9-9ECE-327A91586674}" type="pres">
      <dgm:prSet presAssocID="{ECD87D9F-EB78-4422-AAE4-6F490B612508}" presName="accent_4" presStyleCnt="0"/>
      <dgm:spPr/>
    </dgm:pt>
    <dgm:pt modelId="{F0D8066E-AE90-4CD4-A033-93DC6DF2985D}" type="pres">
      <dgm:prSet presAssocID="{ECD87D9F-EB78-4422-AAE4-6F490B612508}" presName="accentRepeatNode" presStyleLbl="solidFgAcc1" presStyleIdx="3" presStyleCnt="6" custLinFactNeighborX="-20" custLinFactNeighborY="37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664F294-DE93-4A9C-9FA8-66A4E284FE36}" type="pres">
      <dgm:prSet presAssocID="{92DA2360-7B5E-4AA5-ADAB-D7E843C5F4A9}" presName="text_5" presStyleLbl="node1" presStyleIdx="4" presStyleCnt="6" custLinFactNeighborX="1237" custLinFactNeighborY="-1303">
        <dgm:presLayoutVars>
          <dgm:bulletEnabled val="1"/>
        </dgm:presLayoutVars>
      </dgm:prSet>
      <dgm:spPr/>
    </dgm:pt>
    <dgm:pt modelId="{07BD5EB0-FE90-4293-87D4-671525694A44}" type="pres">
      <dgm:prSet presAssocID="{92DA2360-7B5E-4AA5-ADAB-D7E843C5F4A9}" presName="accent_5" presStyleCnt="0"/>
      <dgm:spPr/>
    </dgm:pt>
    <dgm:pt modelId="{D650CF66-4ABA-429E-A49F-110B2CA7A138}" type="pres">
      <dgm:prSet presAssocID="{92DA2360-7B5E-4AA5-ADAB-D7E843C5F4A9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B25F121-E1FA-449E-98DF-C96ED5F23BAD}" type="pres">
      <dgm:prSet presAssocID="{EFE4C69F-F035-42CA-BAF0-C643AFA95910}" presName="text_6" presStyleLbl="node1" presStyleIdx="5" presStyleCnt="6" custScaleX="102022" custScaleY="173911" custLinFactNeighborX="184" custLinFactNeighborY="-632">
        <dgm:presLayoutVars>
          <dgm:bulletEnabled val="1"/>
        </dgm:presLayoutVars>
      </dgm:prSet>
      <dgm:spPr/>
    </dgm:pt>
    <dgm:pt modelId="{3DB58998-9478-4664-8F5C-7A78FE16C3CA}" type="pres">
      <dgm:prSet presAssocID="{EFE4C69F-F035-42CA-BAF0-C643AFA95910}" presName="accent_6" presStyleCnt="0"/>
      <dgm:spPr/>
    </dgm:pt>
    <dgm:pt modelId="{AF0234A6-0C86-4D05-B475-CB08635F56CB}" type="pres">
      <dgm:prSet presAssocID="{EFE4C69F-F035-42CA-BAF0-C643AFA95910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39CF8405-AF64-46E2-A5D0-40FD70C5ED41}" type="presOf" srcId="{159D1531-8C50-4075-BA96-CA8472ADA60B}" destId="{C2856EB3-74F5-417A-8D9A-33D909C9015D}" srcOrd="0" destOrd="0" presId="urn:microsoft.com/office/officeart/2008/layout/VerticalCurvedList"/>
    <dgm:cxn modelId="{37E60808-2A0B-4C93-827F-D378D02932A8}" type="presOf" srcId="{6B194FDF-F6A8-459C-9A8A-BDCADE09A5F3}" destId="{0E0BFCAF-B6EC-4725-AABD-3D6287921C6B}" srcOrd="0" destOrd="0" presId="urn:microsoft.com/office/officeart/2008/layout/VerticalCurvedList"/>
    <dgm:cxn modelId="{015D0320-07C1-4302-974A-0F8238EFE734}" type="presOf" srcId="{EFE4C69F-F035-42CA-BAF0-C643AFA95910}" destId="{2B25F121-E1FA-449E-98DF-C96ED5F23BAD}" srcOrd="0" destOrd="0" presId="urn:microsoft.com/office/officeart/2008/layout/VerticalCurvedList"/>
    <dgm:cxn modelId="{6B7FC531-DB23-4020-A110-87A4BC1CAF8E}" srcId="{95F65702-F06E-4B4F-AC43-7BAF5C7BD96B}" destId="{159D1531-8C50-4075-BA96-CA8472ADA60B}" srcOrd="0" destOrd="0" parTransId="{0485EA97-BE7A-4804-A1E4-ADB18E87DB9D}" sibTransId="{8C8DD07C-4EED-4CE1-A2C2-5168203677B4}"/>
    <dgm:cxn modelId="{9DFAA14B-D5C0-448F-9451-5CC5CBA6EEA7}" srcId="{95F65702-F06E-4B4F-AC43-7BAF5C7BD96B}" destId="{84270D55-D33A-4602-8BB2-DBE586BB31EE}" srcOrd="2" destOrd="0" parTransId="{99F0524C-16A1-442A-820B-652492AD00AD}" sibTransId="{537CA129-B677-471E-AC5A-011E6F6457F9}"/>
    <dgm:cxn modelId="{D7EA0B52-0E7C-4F2B-BEDD-68A94213ABF6}" type="presOf" srcId="{95F65702-F06E-4B4F-AC43-7BAF5C7BD96B}" destId="{A285D1E2-FBA5-4E1C-87D0-0033E8A6B119}" srcOrd="0" destOrd="0" presId="urn:microsoft.com/office/officeart/2008/layout/VerticalCurvedList"/>
    <dgm:cxn modelId="{26FDEB93-AFD1-4438-A453-97020F29076D}" srcId="{95F65702-F06E-4B4F-AC43-7BAF5C7BD96B}" destId="{92DA2360-7B5E-4AA5-ADAB-D7E843C5F4A9}" srcOrd="4" destOrd="0" parTransId="{4673FABB-079D-467A-B4CE-5CAEAF23742B}" sibTransId="{0068671E-2053-4DD1-89A1-26C633D6E1D3}"/>
    <dgm:cxn modelId="{1C02BB98-32A5-4844-AA91-DC28C3E0468B}" type="presOf" srcId="{92DA2360-7B5E-4AA5-ADAB-D7E843C5F4A9}" destId="{1664F294-DE93-4A9C-9FA8-66A4E284FE36}" srcOrd="0" destOrd="0" presId="urn:microsoft.com/office/officeart/2008/layout/VerticalCurvedList"/>
    <dgm:cxn modelId="{42D98F9A-16D3-4198-AE5B-99C89001C8A3}" type="presOf" srcId="{84270D55-D33A-4602-8BB2-DBE586BB31EE}" destId="{C4C24252-8991-4D45-AD64-DCAF8AC20488}" srcOrd="0" destOrd="0" presId="urn:microsoft.com/office/officeart/2008/layout/VerticalCurvedList"/>
    <dgm:cxn modelId="{396558B5-1D4E-413B-B141-72DB57A20804}" type="presOf" srcId="{ECD87D9F-EB78-4422-AAE4-6F490B612508}" destId="{0A94E2B9-9AD1-422B-9355-83596EC900FF}" srcOrd="0" destOrd="0" presId="urn:microsoft.com/office/officeart/2008/layout/VerticalCurvedList"/>
    <dgm:cxn modelId="{720C08C1-139A-4726-A847-F06845A16212}" srcId="{95F65702-F06E-4B4F-AC43-7BAF5C7BD96B}" destId="{6B194FDF-F6A8-459C-9A8A-BDCADE09A5F3}" srcOrd="1" destOrd="0" parTransId="{6E984E2F-6EFA-4504-A48A-59BEE1DAA588}" sibTransId="{1DBFAB76-EAEB-4CE1-BF39-995ECD933305}"/>
    <dgm:cxn modelId="{626FD3E2-74AF-4332-98B4-F4DFECCD4562}" srcId="{95F65702-F06E-4B4F-AC43-7BAF5C7BD96B}" destId="{ECD87D9F-EB78-4422-AAE4-6F490B612508}" srcOrd="3" destOrd="0" parTransId="{822ACC4D-9134-4C04-8768-94127F1A6734}" sibTransId="{A2066A19-0A86-4C8D-8288-448768EB8BB1}"/>
    <dgm:cxn modelId="{BF891EE9-C36F-45A6-9A51-85C5BE3DF126}" type="presOf" srcId="{8C8DD07C-4EED-4CE1-A2C2-5168203677B4}" destId="{72072FD5-5EFE-4CAF-A615-3E19E33172B6}" srcOrd="0" destOrd="0" presId="urn:microsoft.com/office/officeart/2008/layout/VerticalCurvedList"/>
    <dgm:cxn modelId="{B8F0B0F6-A431-4A7E-9BEC-1AEB401380DE}" srcId="{95F65702-F06E-4B4F-AC43-7BAF5C7BD96B}" destId="{EFE4C69F-F035-42CA-BAF0-C643AFA95910}" srcOrd="5" destOrd="0" parTransId="{74520451-497E-4901-9288-3EB31BF4A198}" sibTransId="{A7D2886E-81CE-4E65-9B0C-E677C6DCCB23}"/>
    <dgm:cxn modelId="{C68DC647-C7A2-4C76-8B29-5A190E90478E}" type="presParOf" srcId="{A285D1E2-FBA5-4E1C-87D0-0033E8A6B119}" destId="{2362F93D-F3EC-4DAB-A4DA-622F91DA9E16}" srcOrd="0" destOrd="0" presId="urn:microsoft.com/office/officeart/2008/layout/VerticalCurvedList"/>
    <dgm:cxn modelId="{AF24A307-1FFF-4105-96AD-AA06405F7056}" type="presParOf" srcId="{2362F93D-F3EC-4DAB-A4DA-622F91DA9E16}" destId="{DED3C3D0-8E3B-4B02-A7FF-BDA6F4A1EF6C}" srcOrd="0" destOrd="0" presId="urn:microsoft.com/office/officeart/2008/layout/VerticalCurvedList"/>
    <dgm:cxn modelId="{20BC6A30-38EA-4AA6-BB3A-8B0D9A32736E}" type="presParOf" srcId="{DED3C3D0-8E3B-4B02-A7FF-BDA6F4A1EF6C}" destId="{58FE8201-6F32-46B3-B596-BCC0AC0F7001}" srcOrd="0" destOrd="0" presId="urn:microsoft.com/office/officeart/2008/layout/VerticalCurvedList"/>
    <dgm:cxn modelId="{947089D2-C3C0-4A24-9BE5-DCC3F1818828}" type="presParOf" srcId="{DED3C3D0-8E3B-4B02-A7FF-BDA6F4A1EF6C}" destId="{72072FD5-5EFE-4CAF-A615-3E19E33172B6}" srcOrd="1" destOrd="0" presId="urn:microsoft.com/office/officeart/2008/layout/VerticalCurvedList"/>
    <dgm:cxn modelId="{F303C07F-18CD-4685-8AA3-EE94D6834C71}" type="presParOf" srcId="{DED3C3D0-8E3B-4B02-A7FF-BDA6F4A1EF6C}" destId="{487811D4-9DAC-4991-8F33-C393CD325E58}" srcOrd="2" destOrd="0" presId="urn:microsoft.com/office/officeart/2008/layout/VerticalCurvedList"/>
    <dgm:cxn modelId="{2CD6963B-49EC-490D-9300-C612C7398034}" type="presParOf" srcId="{DED3C3D0-8E3B-4B02-A7FF-BDA6F4A1EF6C}" destId="{11CAD14C-1D95-4A26-AACA-833098B59873}" srcOrd="3" destOrd="0" presId="urn:microsoft.com/office/officeart/2008/layout/VerticalCurvedList"/>
    <dgm:cxn modelId="{C3CD95E0-0D0A-4B6C-AD4B-9BAB2996A80D}" type="presParOf" srcId="{2362F93D-F3EC-4DAB-A4DA-622F91DA9E16}" destId="{C2856EB3-74F5-417A-8D9A-33D909C9015D}" srcOrd="1" destOrd="0" presId="urn:microsoft.com/office/officeart/2008/layout/VerticalCurvedList"/>
    <dgm:cxn modelId="{3378B8DB-B729-4C84-9885-F9EE8FE83912}" type="presParOf" srcId="{2362F93D-F3EC-4DAB-A4DA-622F91DA9E16}" destId="{EDDF1AAF-5F47-423C-A43F-D3C5A5792E9B}" srcOrd="2" destOrd="0" presId="urn:microsoft.com/office/officeart/2008/layout/VerticalCurvedList"/>
    <dgm:cxn modelId="{21615698-0788-4442-9482-AF85760C1F05}" type="presParOf" srcId="{EDDF1AAF-5F47-423C-A43F-D3C5A5792E9B}" destId="{7C000713-9C7A-447D-8AD3-77C49BE8482D}" srcOrd="0" destOrd="0" presId="urn:microsoft.com/office/officeart/2008/layout/VerticalCurvedList"/>
    <dgm:cxn modelId="{568984EC-331A-450C-B88E-FC4301C6D26D}" type="presParOf" srcId="{2362F93D-F3EC-4DAB-A4DA-622F91DA9E16}" destId="{0E0BFCAF-B6EC-4725-AABD-3D6287921C6B}" srcOrd="3" destOrd="0" presId="urn:microsoft.com/office/officeart/2008/layout/VerticalCurvedList"/>
    <dgm:cxn modelId="{C6673614-8821-44DC-AD94-DC8BD4F672A2}" type="presParOf" srcId="{2362F93D-F3EC-4DAB-A4DA-622F91DA9E16}" destId="{3A5C583E-3797-4698-A83A-61573AFDDF10}" srcOrd="4" destOrd="0" presId="urn:microsoft.com/office/officeart/2008/layout/VerticalCurvedList"/>
    <dgm:cxn modelId="{24C9DA2C-BFE3-415A-8556-C37323F3D558}" type="presParOf" srcId="{3A5C583E-3797-4698-A83A-61573AFDDF10}" destId="{197057A7-F542-4809-95BE-3102B11CF7CE}" srcOrd="0" destOrd="0" presId="urn:microsoft.com/office/officeart/2008/layout/VerticalCurvedList"/>
    <dgm:cxn modelId="{500A7128-3188-4544-B518-DBAE4B0FCF8F}" type="presParOf" srcId="{2362F93D-F3EC-4DAB-A4DA-622F91DA9E16}" destId="{C4C24252-8991-4D45-AD64-DCAF8AC20488}" srcOrd="5" destOrd="0" presId="urn:microsoft.com/office/officeart/2008/layout/VerticalCurvedList"/>
    <dgm:cxn modelId="{A44897C3-63C1-460A-AAB1-EC04F64EE895}" type="presParOf" srcId="{2362F93D-F3EC-4DAB-A4DA-622F91DA9E16}" destId="{426C77B9-F606-471E-A813-8B68F13BFDE7}" srcOrd="6" destOrd="0" presId="urn:microsoft.com/office/officeart/2008/layout/VerticalCurvedList"/>
    <dgm:cxn modelId="{3F37645E-2ABF-436C-A996-1EA1F33ABB4F}" type="presParOf" srcId="{426C77B9-F606-471E-A813-8B68F13BFDE7}" destId="{9CDD556B-8D43-4C6C-AA75-25BECBD8E660}" srcOrd="0" destOrd="0" presId="urn:microsoft.com/office/officeart/2008/layout/VerticalCurvedList"/>
    <dgm:cxn modelId="{CC9812FB-1926-40AB-92B8-4404C3941E53}" type="presParOf" srcId="{2362F93D-F3EC-4DAB-A4DA-622F91DA9E16}" destId="{0A94E2B9-9AD1-422B-9355-83596EC900FF}" srcOrd="7" destOrd="0" presId="urn:microsoft.com/office/officeart/2008/layout/VerticalCurvedList"/>
    <dgm:cxn modelId="{1FD9EC21-44E3-4C16-B2C3-20A9DC4E7AB2}" type="presParOf" srcId="{2362F93D-F3EC-4DAB-A4DA-622F91DA9E16}" destId="{A0B164CF-528B-46B9-9ECE-327A91586674}" srcOrd="8" destOrd="0" presId="urn:microsoft.com/office/officeart/2008/layout/VerticalCurvedList"/>
    <dgm:cxn modelId="{8216AF56-CB30-41AD-8044-2505696D8218}" type="presParOf" srcId="{A0B164CF-528B-46B9-9ECE-327A91586674}" destId="{F0D8066E-AE90-4CD4-A033-93DC6DF2985D}" srcOrd="0" destOrd="0" presId="urn:microsoft.com/office/officeart/2008/layout/VerticalCurvedList"/>
    <dgm:cxn modelId="{6D3EC762-7EAB-440A-BBCA-F9593DFB1401}" type="presParOf" srcId="{2362F93D-F3EC-4DAB-A4DA-622F91DA9E16}" destId="{1664F294-DE93-4A9C-9FA8-66A4E284FE36}" srcOrd="9" destOrd="0" presId="urn:microsoft.com/office/officeart/2008/layout/VerticalCurvedList"/>
    <dgm:cxn modelId="{4F1B0CB2-090C-4254-8CBC-0DBD5F83C8C4}" type="presParOf" srcId="{2362F93D-F3EC-4DAB-A4DA-622F91DA9E16}" destId="{07BD5EB0-FE90-4293-87D4-671525694A44}" srcOrd="10" destOrd="0" presId="urn:microsoft.com/office/officeart/2008/layout/VerticalCurvedList"/>
    <dgm:cxn modelId="{135BC7F8-E557-4DE5-8616-B60A83528450}" type="presParOf" srcId="{07BD5EB0-FE90-4293-87D4-671525694A44}" destId="{D650CF66-4ABA-429E-A49F-110B2CA7A138}" srcOrd="0" destOrd="0" presId="urn:microsoft.com/office/officeart/2008/layout/VerticalCurvedList"/>
    <dgm:cxn modelId="{5FE6DFE2-4187-4F5F-848A-D90C2BEE601A}" type="presParOf" srcId="{2362F93D-F3EC-4DAB-A4DA-622F91DA9E16}" destId="{2B25F121-E1FA-449E-98DF-C96ED5F23BAD}" srcOrd="11" destOrd="0" presId="urn:microsoft.com/office/officeart/2008/layout/VerticalCurvedList"/>
    <dgm:cxn modelId="{5FD94325-862A-4608-935A-14EE22AA23F1}" type="presParOf" srcId="{2362F93D-F3EC-4DAB-A4DA-622F91DA9E16}" destId="{3DB58998-9478-4664-8F5C-7A78FE16C3CA}" srcOrd="12" destOrd="0" presId="urn:microsoft.com/office/officeart/2008/layout/VerticalCurvedList"/>
    <dgm:cxn modelId="{46AC9B8E-B7A1-48F7-AEFF-A54FF3556A58}" type="presParOf" srcId="{3DB58998-9478-4664-8F5C-7A78FE16C3CA}" destId="{AF0234A6-0C86-4D05-B475-CB08635F56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85393-538A-484F-AA10-3404DBA3B671}">
      <dsp:nvSpPr>
        <dsp:cNvPr id="0" name=""/>
        <dsp:cNvSpPr/>
      </dsp:nvSpPr>
      <dsp:spPr>
        <a:xfrm>
          <a:off x="256122" y="0"/>
          <a:ext cx="4001524" cy="1688830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989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Исламская Корпорация по Развитию Частного Сектора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(ICD) – 36%</a:t>
          </a:r>
          <a:endParaRPr lang="ru-RU" sz="105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anose="02020603050405020304" pitchFamily="18" charset="0"/>
          </a:endParaRP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+mn-lt"/>
              <a:cs typeface="Times New Roman" panose="02020603050405020304" pitchFamily="18" charset="0"/>
            </a:rPr>
            <a:t>ICD </a:t>
          </a:r>
          <a:r>
            <a:rPr lang="ru-RU" sz="1050" kern="1200" dirty="0">
              <a:latin typeface="+mn-lt"/>
              <a:cs typeface="Times New Roman" panose="02020603050405020304" pitchFamily="18" charset="0"/>
            </a:rPr>
            <a:t>является многоструктурной организацией с уставным капиталом в 2 млрд. долларов США. В состав акционеров входит Исламский Банк Развития, 51 стран-участниц и 5 частных финансовых институтов. </a:t>
          </a:r>
          <a:r>
            <a:rPr lang="en-US" sz="1050" kern="1200" dirty="0">
              <a:latin typeface="+mn-lt"/>
              <a:cs typeface="Times New Roman" panose="02020603050405020304" pitchFamily="18" charset="0"/>
            </a:rPr>
            <a:t>ICD </a:t>
          </a:r>
          <a:r>
            <a:rPr lang="ru-RU" sz="1050" kern="1200" dirty="0">
              <a:latin typeface="+mn-lt"/>
              <a:cs typeface="Times New Roman" panose="02020603050405020304" pitchFamily="18" charset="0"/>
            </a:rPr>
            <a:t>является основным инвестором Исламских лизинговых компаний, осуществляющих деятельность в 13 странах. </a:t>
          </a:r>
          <a:endParaRPr lang="ru-RU" sz="1050" kern="1200" dirty="0">
            <a:latin typeface="+mn-lt"/>
            <a:cs typeface="Arial" panose="020B0604020202020204" pitchFamily="34" charset="0"/>
          </a:endParaRPr>
        </a:p>
      </dsp:txBody>
      <dsp:txXfrm>
        <a:off x="256122" y="0"/>
        <a:ext cx="4001524" cy="1688830"/>
      </dsp:txXfrm>
    </dsp:sp>
    <dsp:sp modelId="{8FA31577-30C4-486A-B653-C9E2F016E42D}">
      <dsp:nvSpPr>
        <dsp:cNvPr id="0" name=""/>
        <dsp:cNvSpPr/>
      </dsp:nvSpPr>
      <dsp:spPr>
        <a:xfrm>
          <a:off x="28201" y="141591"/>
          <a:ext cx="875333" cy="92135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98F3B-A992-493A-9428-4C10D47F97D4}">
      <dsp:nvSpPr>
        <dsp:cNvPr id="0" name=""/>
        <dsp:cNvSpPr/>
      </dsp:nvSpPr>
      <dsp:spPr>
        <a:xfrm>
          <a:off x="4633414" y="0"/>
          <a:ext cx="4001524" cy="1694382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989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ТОО 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ProFile.kz (</a:t>
          </a:r>
          <a:r>
            <a:rPr lang="ru-RU" sz="105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бывш</a:t>
          </a:r>
          <a:r>
            <a:rPr lang="ru-RU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. ТОО Заман Лизинг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)</a:t>
          </a:r>
          <a:r>
            <a:rPr lang="ru-RU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– 18% 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Times New Roman" panose="02020603050405020304" pitchFamily="18" charset="0"/>
            </a:rPr>
            <a:t>Представлено на рынке Казахстана с 2011 года. Компания фокусируется на лизинговом финансировании корпоративного, малого и среднего бизнеса.</a:t>
          </a:r>
          <a:r>
            <a:rPr lang="en-US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lang="ru-RU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Times New Roman" panose="02020603050405020304" pitchFamily="18" charset="0"/>
            </a:rPr>
            <a:t> Компания является партнером </a:t>
          </a:r>
          <a:r>
            <a:rPr lang="en-US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Times New Roman" panose="02020603050405020304" pitchFamily="18" charset="0"/>
            </a:rPr>
            <a:t>ICD </a:t>
          </a:r>
          <a:r>
            <a:rPr lang="ru-RU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Times New Roman" panose="02020603050405020304" pitchFamily="18" charset="0"/>
            </a:rPr>
            <a:t>во многих лизинговых компаниях, открываемых на территории постсоветского пространства. </a:t>
          </a: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Times New Roman" panose="02020603050405020304" pitchFamily="18" charset="0"/>
          </a:endParaRPr>
        </a:p>
      </dsp:txBody>
      <dsp:txXfrm>
        <a:off x="4633414" y="0"/>
        <a:ext cx="4001524" cy="1694382"/>
      </dsp:txXfrm>
    </dsp:sp>
    <dsp:sp modelId="{30539E39-AC6B-48B3-9FA3-E3DB06228FC2}">
      <dsp:nvSpPr>
        <dsp:cNvPr id="0" name=""/>
        <dsp:cNvSpPr/>
      </dsp:nvSpPr>
      <dsp:spPr>
        <a:xfrm>
          <a:off x="4495970" y="376776"/>
          <a:ext cx="814944" cy="419792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9BBFC-5E70-4370-9B50-F2D4EC7BB828}">
      <dsp:nvSpPr>
        <dsp:cNvPr id="0" name=""/>
        <dsp:cNvSpPr/>
      </dsp:nvSpPr>
      <dsp:spPr>
        <a:xfrm>
          <a:off x="221707" y="1980236"/>
          <a:ext cx="4001524" cy="1731059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989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Aktif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105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Yatirim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105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Bankasi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AS (</a:t>
          </a:r>
          <a:r>
            <a:rPr lang="ru-RU" sz="105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Актиф</a:t>
          </a:r>
          <a:r>
            <a:rPr lang="ru-RU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Банк, Турция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) – 14%</a:t>
          </a:r>
          <a:endParaRPr lang="ru-RU" sz="105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anose="02020603050405020304" pitchFamily="18" charset="0"/>
          </a:endParaRP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+mn-lt"/>
              <a:cs typeface="Times New Roman" panose="02020603050405020304" pitchFamily="18" charset="0"/>
            </a:rPr>
            <a:t>Крупнейший инвестиционный банк Турции. Предоставляет различные банковские услуги – розничный, инвестиционный, региональный. Банк применяет самый инновационный подход к розничному бизнесу, создавая новые продукты, за что был награжден многими </a:t>
          </a:r>
          <a:r>
            <a:rPr lang="ru-RU" sz="105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международными бизнес сообществами</a:t>
          </a:r>
          <a:r>
            <a:rPr lang="en-US" sz="105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. </a:t>
          </a:r>
          <a:endParaRPr lang="ru-RU" sz="105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21707" y="1980236"/>
        <a:ext cx="4001524" cy="1731059"/>
      </dsp:txXfrm>
    </dsp:sp>
    <dsp:sp modelId="{E9B0030D-3CDB-4F0A-9EEB-6467103AC3A6}">
      <dsp:nvSpPr>
        <dsp:cNvPr id="0" name=""/>
        <dsp:cNvSpPr/>
      </dsp:nvSpPr>
      <dsp:spPr>
        <a:xfrm>
          <a:off x="69140" y="2173877"/>
          <a:ext cx="875333" cy="90640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A5E62-296C-4CF9-B1D6-6B73C4D4B52E}">
      <dsp:nvSpPr>
        <dsp:cNvPr id="0" name=""/>
        <dsp:cNvSpPr/>
      </dsp:nvSpPr>
      <dsp:spPr>
        <a:xfrm>
          <a:off x="4647497" y="1980236"/>
          <a:ext cx="4001524" cy="1754393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989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Al </a:t>
          </a:r>
          <a:r>
            <a:rPr lang="en-US" sz="105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Hilal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Leasing</a:t>
          </a:r>
          <a:r>
            <a:rPr lang="ru-RU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(Аль </a:t>
          </a:r>
          <a:r>
            <a:rPr lang="ru-RU" sz="105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Хиляль</a:t>
          </a:r>
          <a:r>
            <a:rPr lang="ru-RU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Лизинг, Республика Казахстан) – 14%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+mn-lt"/>
              <a:cs typeface="Times New Roman" panose="02020603050405020304" pitchFamily="18" charset="0"/>
            </a:rPr>
            <a:t>Компания, созданная инвесторами из ОАЭ. Компания фокусируется на лизинговом финансирования среднего и корпоративного бизнеса, основываясь на принципах Шариата.</a:t>
          </a:r>
          <a:endParaRPr lang="en-US" sz="1050" kern="1200" dirty="0">
            <a:latin typeface="+mn-lt"/>
            <a:cs typeface="Times New Roman" panose="02020603050405020304" pitchFamily="18" charset="0"/>
          </a:endParaRPr>
        </a:p>
      </dsp:txBody>
      <dsp:txXfrm>
        <a:off x="4647497" y="1980236"/>
        <a:ext cx="4001524" cy="1754393"/>
      </dsp:txXfrm>
    </dsp:sp>
    <dsp:sp modelId="{15F632FC-DBBF-4356-8920-388E3ACA5719}">
      <dsp:nvSpPr>
        <dsp:cNvPr id="0" name=""/>
        <dsp:cNvSpPr/>
      </dsp:nvSpPr>
      <dsp:spPr>
        <a:xfrm>
          <a:off x="4495970" y="2132794"/>
          <a:ext cx="886336" cy="85706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93249-F046-4579-B1AA-7E63A3ADBF7B}">
      <dsp:nvSpPr>
        <dsp:cNvPr id="0" name=""/>
        <dsp:cNvSpPr/>
      </dsp:nvSpPr>
      <dsp:spPr>
        <a:xfrm>
          <a:off x="161319" y="4088319"/>
          <a:ext cx="4006485" cy="1459643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989" tIns="41910" rIns="41910" bIns="41910" numCol="1" spcCol="1270" anchor="ctr" anchorCtr="0">
          <a:noAutofit/>
        </a:bodyPr>
        <a:lstStyle/>
        <a:p>
          <a:pPr marL="182563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Kolon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 World Investment Co. Limited (</a:t>
          </a:r>
          <a:r>
            <a:rPr lang="ru-RU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Колон Всемирная Инвестиционная Корпорация, Гонг </a:t>
          </a:r>
          <a:r>
            <a:rPr lang="ru-RU" sz="105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Конг</a:t>
          </a:r>
          <a:r>
            <a:rPr lang="en-US" sz="105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) – 11%</a:t>
          </a:r>
          <a:endParaRPr lang="ru-RU" sz="105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anose="02020603050405020304" pitchFamily="18" charset="0"/>
          </a:endParaRPr>
        </a:p>
        <a:p>
          <a:pPr marL="182563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+mn-lt"/>
              <a:cs typeface="Times New Roman" panose="02020603050405020304" pitchFamily="18" charset="0"/>
            </a:rPr>
            <a:t>Одна из крупнейших конгломератов в Южной Корее, специализирующаяся во многих отраслях, таких как текстиль, химическая промышленность, строительство, прочие отрасли, таким образом, внося вклад в развитие и быстрый рост экономики Кореи. </a:t>
          </a:r>
        </a:p>
      </dsp:txBody>
      <dsp:txXfrm>
        <a:off x="161319" y="4088319"/>
        <a:ext cx="4006485" cy="1459643"/>
      </dsp:txXfrm>
    </dsp:sp>
    <dsp:sp modelId="{5A9EB0E8-1E2B-41CF-8580-9941510E062E}">
      <dsp:nvSpPr>
        <dsp:cNvPr id="0" name=""/>
        <dsp:cNvSpPr/>
      </dsp:nvSpPr>
      <dsp:spPr>
        <a:xfrm>
          <a:off x="23354" y="4268550"/>
          <a:ext cx="875333" cy="89146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A29C8-4692-41DC-8B20-9DF920A000CA}">
      <dsp:nvSpPr>
        <dsp:cNvPr id="0" name=""/>
        <dsp:cNvSpPr/>
      </dsp:nvSpPr>
      <dsp:spPr>
        <a:xfrm>
          <a:off x="4623417" y="4071375"/>
          <a:ext cx="4001524" cy="1459643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989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Eurasia Group AG (</a:t>
          </a:r>
          <a:r>
            <a:rPr lang="ru-RU" sz="11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Евразия Групп, Швейцария</a:t>
          </a:r>
          <a:r>
            <a:rPr lang="en-US" sz="11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rPr>
            <a:t>) – 7%</a:t>
          </a:r>
          <a:endParaRPr lang="ru-RU" sz="11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Times New Roman" panose="02020603050405020304" pitchFamily="18" charset="0"/>
          </a:endParaRP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+mn-lt"/>
              <a:cs typeface="Times New Roman" panose="02020603050405020304" pitchFamily="18" charset="0"/>
            </a:rPr>
            <a:t>Национальный дилер </a:t>
          </a:r>
          <a:r>
            <a:rPr lang="en-US" sz="1050" kern="1200" dirty="0">
              <a:latin typeface="+mn-lt"/>
              <a:cs typeface="Times New Roman" panose="02020603050405020304" pitchFamily="18" charset="0"/>
            </a:rPr>
            <a:t>John Deere</a:t>
          </a:r>
          <a:r>
            <a:rPr lang="ru-RU" sz="1050" kern="1200" dirty="0">
              <a:latin typeface="+mn-lt"/>
              <a:cs typeface="Times New Roman" panose="02020603050405020304" pitchFamily="18" charset="0"/>
            </a:rPr>
            <a:t> в Казахстане и Кыргызстане. </a:t>
          </a:r>
          <a:r>
            <a:rPr lang="en-US" sz="1050" kern="1200" dirty="0">
              <a:latin typeface="+mn-lt"/>
              <a:cs typeface="Times New Roman" panose="02020603050405020304" pitchFamily="18" charset="0"/>
            </a:rPr>
            <a:t>John Deere </a:t>
          </a:r>
          <a:r>
            <a:rPr lang="ru-RU" sz="1050" kern="1200" dirty="0">
              <a:latin typeface="+mn-lt"/>
              <a:cs typeface="Times New Roman" panose="02020603050405020304" pitchFamily="18" charset="0"/>
            </a:rPr>
            <a:t>– один из крупнейших производителей агропромышленной техники в мире</a:t>
          </a:r>
          <a:r>
            <a:rPr lang="en-US" sz="1050" kern="1200" dirty="0">
              <a:latin typeface="+mn-lt"/>
              <a:cs typeface="Times New Roman" panose="02020603050405020304" pitchFamily="18" charset="0"/>
            </a:rPr>
            <a:t>. </a:t>
          </a:r>
          <a:endParaRPr lang="ru-RU" sz="1050" kern="1200" dirty="0">
            <a:latin typeface="+mn-lt"/>
            <a:cs typeface="Times New Roman" panose="02020603050405020304" pitchFamily="18" charset="0"/>
          </a:endParaRPr>
        </a:p>
      </dsp:txBody>
      <dsp:txXfrm>
        <a:off x="4623417" y="4071375"/>
        <a:ext cx="4001524" cy="1459643"/>
      </dsp:txXfrm>
    </dsp:sp>
    <dsp:sp modelId="{EF6D7AE2-223F-4459-9D2E-1F045D073DF2}">
      <dsp:nvSpPr>
        <dsp:cNvPr id="0" name=""/>
        <dsp:cNvSpPr/>
      </dsp:nvSpPr>
      <dsp:spPr>
        <a:xfrm>
          <a:off x="4468237" y="4421108"/>
          <a:ext cx="833536" cy="303289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D97AA-A353-415E-A989-E0BCEB6635F0}">
      <dsp:nvSpPr>
        <dsp:cNvPr id="0" name=""/>
        <dsp:cNvSpPr/>
      </dsp:nvSpPr>
      <dsp:spPr>
        <a:xfrm>
          <a:off x="0" y="0"/>
          <a:ext cx="2738065" cy="5479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Основные продукты</a:t>
          </a: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:</a:t>
          </a:r>
        </a:p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    </a:t>
          </a:r>
          <a:r>
            <a:rPr lang="ru-RU" sz="1400" b="1" i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Финансовый лизинг: </a:t>
          </a:r>
          <a:r>
            <a:rPr lang="ru-RU" sz="14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Иджара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Muntahia</a:t>
          </a: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Bitamleek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ru-RU" sz="1400" b="1" i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Продажа в рассрочку: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Стандартная </a:t>
          </a:r>
          <a:r>
            <a:rPr lang="ru-RU" sz="14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Мурабаха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 и </a:t>
          </a:r>
          <a:r>
            <a:rPr lang="ru-RU" sz="14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Мурабаха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 для приобретения ТМЦ</a:t>
          </a:r>
          <a:endParaRPr lang="ru-RU" sz="14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0" y="2191896"/>
        <a:ext cx="2738065" cy="2191896"/>
      </dsp:txXfrm>
    </dsp:sp>
    <dsp:sp modelId="{B648ACD0-80AB-4B8D-8A81-1444EF667597}">
      <dsp:nvSpPr>
        <dsp:cNvPr id="0" name=""/>
        <dsp:cNvSpPr/>
      </dsp:nvSpPr>
      <dsp:spPr>
        <a:xfrm>
          <a:off x="533403" y="0"/>
          <a:ext cx="1373218" cy="127641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9C0FD6-175B-4D86-BB23-52D321A026D5}">
      <dsp:nvSpPr>
        <dsp:cNvPr id="0" name=""/>
        <dsp:cNvSpPr/>
      </dsp:nvSpPr>
      <dsp:spPr>
        <a:xfrm>
          <a:off x="2821967" y="0"/>
          <a:ext cx="2738065" cy="5479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Предметы лизинга</a:t>
          </a: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: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Коммерческая недвижимость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Машины и оборудование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Транспортные средства 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Спецтехника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Сельскохозяйственная техника</a:t>
          </a:r>
        </a:p>
        <a:p>
          <a:pPr marL="92075" lvl="0" indent="-92075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Производственное   оборудование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Промышленное оборудование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Медицинское оборудование</a:t>
          </a:r>
        </a:p>
        <a:p>
          <a:pPr marL="92075" lvl="0" indent="-92075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Товарно-материальные ценности</a:t>
          </a:r>
        </a:p>
      </dsp:txBody>
      <dsp:txXfrm>
        <a:off x="2821967" y="2191896"/>
        <a:ext cx="2738065" cy="2191896"/>
      </dsp:txXfrm>
    </dsp:sp>
    <dsp:sp modelId="{C21F420F-C2B4-450B-A23E-68303938CB65}">
      <dsp:nvSpPr>
        <dsp:cNvPr id="0" name=""/>
        <dsp:cNvSpPr/>
      </dsp:nvSpPr>
      <dsp:spPr>
        <a:xfrm>
          <a:off x="3429001" y="0"/>
          <a:ext cx="1371594" cy="131435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49C9B5-3039-47D6-B334-F12513B7E40D}">
      <dsp:nvSpPr>
        <dsp:cNvPr id="0" name=""/>
        <dsp:cNvSpPr/>
      </dsp:nvSpPr>
      <dsp:spPr>
        <a:xfrm>
          <a:off x="5638806" y="0"/>
          <a:ext cx="2738065" cy="5479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Сегменты рынка</a:t>
          </a: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:</a:t>
          </a:r>
          <a:endParaRPr lang="ru-RU" sz="14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Транспортный сектор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Производственный сектор 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Сектор медицинских услуг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Строительство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Дорожное строительство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Продукты питания и хранение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Коммерческая недвижимость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Горнорудный сектор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Железнодорожный сектор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Сельское хозяйство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Товары повседневного спроса</a:t>
          </a:r>
        </a:p>
        <a:p>
          <a:pPr marL="92075" lvl="0" indent="-92075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- </a:t>
          </a:r>
          <a:r>
            <a:rPr lang="ru-RU" sz="14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rPr>
            <a:t>Возобновляемые источники энергии</a:t>
          </a:r>
        </a:p>
        <a:p>
          <a:pPr marL="0"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5638806" y="2191896"/>
        <a:ext cx="2738065" cy="2191896"/>
      </dsp:txXfrm>
    </dsp:sp>
    <dsp:sp modelId="{FDCBB63B-E60B-4260-A40F-28DDAC11DF4B}">
      <dsp:nvSpPr>
        <dsp:cNvPr id="0" name=""/>
        <dsp:cNvSpPr/>
      </dsp:nvSpPr>
      <dsp:spPr>
        <a:xfrm>
          <a:off x="6324607" y="0"/>
          <a:ext cx="1369988" cy="131433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8B94E4-9AF1-4768-A251-9221431E42C2}">
      <dsp:nvSpPr>
        <dsp:cNvPr id="0" name=""/>
        <dsp:cNvSpPr/>
      </dsp:nvSpPr>
      <dsp:spPr>
        <a:xfrm>
          <a:off x="304819" y="4962579"/>
          <a:ext cx="7711440" cy="517161"/>
        </a:xfrm>
        <a:prstGeom prst="leftRightArrow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72FD5-5EFE-4CAF-A615-3E19E33172B6}">
      <dsp:nvSpPr>
        <dsp:cNvPr id="0" name=""/>
        <dsp:cNvSpPr/>
      </dsp:nvSpPr>
      <dsp:spPr>
        <a:xfrm>
          <a:off x="-6014593" y="-934637"/>
          <a:ext cx="7113553" cy="7113553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56EB3-74F5-417A-8D9A-33D909C9015D}">
      <dsp:nvSpPr>
        <dsp:cNvPr id="0" name=""/>
        <dsp:cNvSpPr/>
      </dsp:nvSpPr>
      <dsp:spPr>
        <a:xfrm>
          <a:off x="325701" y="179387"/>
          <a:ext cx="7877906" cy="556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62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Шаг</a:t>
          </a:r>
          <a:r>
            <a:rPr lang="en-US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1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Выбор предмета лизинга / имущества в рассрочку</a:t>
          </a:r>
          <a:endParaRPr lang="ru-RU" sz="1400" kern="12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25701" y="179387"/>
        <a:ext cx="7877906" cy="556382"/>
      </dsp:txXfrm>
    </dsp:sp>
    <dsp:sp modelId="{7C000713-9C7A-447D-8AD3-77C49BE8482D}">
      <dsp:nvSpPr>
        <dsp:cNvPr id="0" name=""/>
        <dsp:cNvSpPr/>
      </dsp:nvSpPr>
      <dsp:spPr>
        <a:xfrm>
          <a:off x="37067" y="188495"/>
          <a:ext cx="695477" cy="6954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BFCAF-B6EC-4725-AABD-3D6287921C6B}">
      <dsp:nvSpPr>
        <dsp:cNvPr id="0" name=""/>
        <dsp:cNvSpPr/>
      </dsp:nvSpPr>
      <dsp:spPr>
        <a:xfrm>
          <a:off x="792681" y="844756"/>
          <a:ext cx="7400796" cy="706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62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Шаг</a:t>
          </a:r>
          <a:r>
            <a:rPr lang="en-US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2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Обращение в </a:t>
          </a:r>
          <a:r>
            <a:rPr lang="en-US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KIC </a:t>
          </a:r>
          <a:r>
            <a:rPr lang="ru-RU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Лизинг</a:t>
          </a:r>
          <a:r>
            <a:rPr lang="en-US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по телефону или через Веб сайт</a:t>
          </a:r>
          <a:r>
            <a:rPr lang="en-US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www.kic.kz</a:t>
          </a:r>
          <a:r>
            <a:rPr lang="ru-RU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для обсуждения условий лизинга</a:t>
          </a:r>
          <a:endParaRPr lang="ru-RU" sz="1400" kern="12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792681" y="844756"/>
        <a:ext cx="7400796" cy="706232"/>
      </dsp:txXfrm>
    </dsp:sp>
    <dsp:sp modelId="{197057A7-F542-4809-95BE-3102B11CF7CE}">
      <dsp:nvSpPr>
        <dsp:cNvPr id="0" name=""/>
        <dsp:cNvSpPr/>
      </dsp:nvSpPr>
      <dsp:spPr>
        <a:xfrm>
          <a:off x="494729" y="1022963"/>
          <a:ext cx="695477" cy="6954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24252-8991-4D45-AD64-DCAF8AC20488}">
      <dsp:nvSpPr>
        <dsp:cNvPr id="0" name=""/>
        <dsp:cNvSpPr/>
      </dsp:nvSpPr>
      <dsp:spPr>
        <a:xfrm>
          <a:off x="1041503" y="1685867"/>
          <a:ext cx="7151054" cy="8557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62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Шаг</a:t>
          </a:r>
          <a:r>
            <a:rPr lang="en-US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3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Предоставление первичных документов (финансовая отчетность, информация по контрактам, коммерческое предложение) для подготовки Индикативного предложения по финансовому лизингу/рассрочке</a:t>
          </a:r>
          <a:endParaRPr lang="ru-RU" sz="1400" kern="12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1041503" y="1685867"/>
        <a:ext cx="7151054" cy="855721"/>
      </dsp:txXfrm>
    </dsp:sp>
    <dsp:sp modelId="{9CDD556B-8D43-4C6C-AA75-25BECBD8E660}">
      <dsp:nvSpPr>
        <dsp:cNvPr id="0" name=""/>
        <dsp:cNvSpPr/>
      </dsp:nvSpPr>
      <dsp:spPr>
        <a:xfrm>
          <a:off x="704007" y="1857430"/>
          <a:ext cx="695477" cy="69547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E2B9-9AD1-422B-9355-83596EC900FF}">
      <dsp:nvSpPr>
        <dsp:cNvPr id="0" name=""/>
        <dsp:cNvSpPr/>
      </dsp:nvSpPr>
      <dsp:spPr>
        <a:xfrm>
          <a:off x="1161101" y="2826137"/>
          <a:ext cx="7064304" cy="556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62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Шаг</a:t>
          </a:r>
          <a:r>
            <a:rPr lang="en-US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4</a:t>
          </a:r>
          <a:endParaRPr lang="ru-RU" sz="1400" kern="12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Получение согласия клиента по условиям финансирования и оплата клиентом комиссии за рассмотрение документов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1161101" y="2826137"/>
        <a:ext cx="7064304" cy="556382"/>
      </dsp:txXfrm>
    </dsp:sp>
    <dsp:sp modelId="{F0D8066E-AE90-4CD4-A033-93DC6DF2985D}">
      <dsp:nvSpPr>
        <dsp:cNvPr id="0" name=""/>
        <dsp:cNvSpPr/>
      </dsp:nvSpPr>
      <dsp:spPr>
        <a:xfrm>
          <a:off x="703868" y="2693985"/>
          <a:ext cx="695477" cy="69547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4F294-DE93-4A9C-9FA8-66A4E284FE36}">
      <dsp:nvSpPr>
        <dsp:cNvPr id="0" name=""/>
        <dsp:cNvSpPr/>
      </dsp:nvSpPr>
      <dsp:spPr>
        <a:xfrm>
          <a:off x="932443" y="3588136"/>
          <a:ext cx="7273582" cy="556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62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Шаг</a:t>
          </a:r>
          <a:r>
            <a:rPr lang="en-US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5</a:t>
          </a:r>
          <a:endParaRPr lang="en-US" sz="1400" kern="12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Предоставление необходимых документов для анализа</a:t>
          </a:r>
          <a:endParaRPr lang="ru-RU" sz="1400" kern="12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932443" y="3588136"/>
        <a:ext cx="7273582" cy="556382"/>
      </dsp:txXfrm>
    </dsp:sp>
    <dsp:sp modelId="{D650CF66-4ABA-429E-A49F-110B2CA7A138}">
      <dsp:nvSpPr>
        <dsp:cNvPr id="0" name=""/>
        <dsp:cNvSpPr/>
      </dsp:nvSpPr>
      <dsp:spPr>
        <a:xfrm>
          <a:off x="494729" y="3525838"/>
          <a:ext cx="695477" cy="69547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5F121-E1FA-449E-98DF-C96ED5F23BAD}">
      <dsp:nvSpPr>
        <dsp:cNvPr id="0" name=""/>
        <dsp:cNvSpPr/>
      </dsp:nvSpPr>
      <dsp:spPr>
        <a:xfrm>
          <a:off x="320868" y="4220723"/>
          <a:ext cx="7887570" cy="96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62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Шаг</a:t>
          </a:r>
          <a:r>
            <a:rPr lang="en-US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6</a:t>
          </a:r>
          <a:endParaRPr lang="en-US" sz="1400" kern="12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После получения одобрения, выполнение процедуры оформления сделки - покупка, регистрация права собственности, страхование и передача имущества в лизинг либо регистрация обременения на имущество, купленное в рассрочку</a:t>
          </a:r>
          <a:r>
            <a:rPr lang="en-US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и прочее. </a:t>
          </a:r>
          <a:endParaRPr lang="ru-RU" sz="1400" kern="1200" dirty="0">
            <a:solidFill>
              <a:srgbClr val="00B050"/>
            </a:solidFill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20868" y="4220723"/>
        <a:ext cx="7887570" cy="967610"/>
      </dsp:txXfrm>
    </dsp:sp>
    <dsp:sp modelId="{AF0234A6-0C86-4D05-B475-CB08635F56CB}">
      <dsp:nvSpPr>
        <dsp:cNvPr id="0" name=""/>
        <dsp:cNvSpPr/>
      </dsp:nvSpPr>
      <dsp:spPr>
        <a:xfrm>
          <a:off x="37067" y="4360306"/>
          <a:ext cx="695477" cy="69547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EE6DB-C4E9-44C9-8408-4005FA835A2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62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4FCB3-05CF-4ADE-8D3E-7C7DC1AD6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65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2E0520-98E1-4D13-9726-43881763A26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C319E-429A-485F-B30B-BAED9D6F6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84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319E-429A-485F-B30B-BAED9D6F61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5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319E-429A-485F-B30B-BAED9D6F61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319E-429A-485F-B30B-BAED9D6F61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2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319E-429A-485F-B30B-BAED9D6F61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319E-429A-485F-B30B-BAED9D6F61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319E-429A-485F-B30B-BAED9D6F61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8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319E-429A-485F-B30B-BAED9D6F61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4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319E-429A-485F-B30B-BAED9D6F61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8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34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15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3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1481"/>
            <a:ext cx="8877300" cy="66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128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E29-6B7E-4EE0-A2BC-CD184984A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021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E29-6B7E-4EE0-A2BC-CD184984A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3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E29-6B7E-4EE0-A2BC-CD184984A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633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E29-6B7E-4EE0-A2BC-CD184984A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8101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E29-6B7E-4EE0-A2BC-CD184984A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29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E29-6B7E-4EE0-A2BC-CD184984A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301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E29-6B7E-4EE0-A2BC-CD184984A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605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E29-6B7E-4EE0-A2BC-CD184984A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370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E29-6B7E-4EE0-A2BC-CD184984A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87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786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E29-6B7E-4EE0-A2BC-CD184984A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136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E29-6B7E-4EE0-A2BC-CD184984A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7955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826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artArt Placeholder 3"/>
          <p:cNvSpPr>
            <a:spLocks noGrp="1"/>
          </p:cNvSpPr>
          <p:nvPr>
            <p:ph type="dgm" sz="quarter" idx="15"/>
          </p:nvPr>
        </p:nvSpPr>
        <p:spPr>
          <a:xfrm rot="5400000">
            <a:off x="4053332" y="-4053332"/>
            <a:ext cx="395288" cy="8501952"/>
          </a:xfrm>
          <a:solidFill>
            <a:srgbClr val="006600"/>
          </a:solidFill>
        </p:spPr>
        <p:txBody>
          <a:bodyPr/>
          <a:lstStyle/>
          <a:p>
            <a:endParaRPr lang="tr-TR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/>
          </p:nvPr>
        </p:nvSpPr>
        <p:spPr>
          <a:xfrm>
            <a:off x="0" y="44450"/>
            <a:ext cx="395288" cy="6813550"/>
          </a:xfrm>
          <a:solidFill>
            <a:schemeClr val="tx1"/>
          </a:solidFill>
        </p:spPr>
        <p:txBody>
          <a:bodyPr/>
          <a:lstStyle/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685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266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4798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16025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7865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826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266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955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BDCB-F9E5-4373-B727-0912A5793829}" type="slidenum">
              <a:rPr lang="tr-TR" smtClean="0"/>
              <a:t>‹#›</a:t>
            </a:fld>
            <a:endParaRPr lang="tr-TR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18343" y="47760"/>
            <a:ext cx="8874698" cy="6679753"/>
            <a:chOff x="218343" y="47760"/>
            <a:chExt cx="8874698" cy="6679753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84"/>
            <a:stretch/>
          </p:blipFill>
          <p:spPr bwMode="auto">
            <a:xfrm flipH="1" flipV="1">
              <a:off x="218343" y="230188"/>
              <a:ext cx="8051042" cy="64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2" t="18045" r="38991" b="50000"/>
            <a:stretch/>
          </p:blipFill>
          <p:spPr bwMode="auto">
            <a:xfrm rot="10800000" flipH="1" flipV="1">
              <a:off x="8243815" y="47760"/>
              <a:ext cx="849226" cy="64493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39730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763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40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955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3476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154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374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artArt Placeholder 3"/>
          <p:cNvSpPr>
            <a:spLocks noGrp="1"/>
          </p:cNvSpPr>
          <p:nvPr>
            <p:ph type="dgm" sz="quarter" idx="15"/>
          </p:nvPr>
        </p:nvSpPr>
        <p:spPr>
          <a:xfrm rot="5400000">
            <a:off x="4053332" y="-4053332"/>
            <a:ext cx="395288" cy="8501952"/>
          </a:xfrm>
          <a:solidFill>
            <a:srgbClr val="006600"/>
          </a:solidFill>
        </p:spPr>
        <p:txBody>
          <a:bodyPr/>
          <a:lstStyle/>
          <a:p>
            <a:endParaRPr lang="tr-TR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/>
          </p:nvPr>
        </p:nvSpPr>
        <p:spPr>
          <a:xfrm>
            <a:off x="0" y="44450"/>
            <a:ext cx="395288" cy="6813550"/>
          </a:xfrm>
          <a:solidFill>
            <a:schemeClr val="tx1"/>
          </a:solidFill>
        </p:spPr>
        <p:txBody>
          <a:bodyPr/>
          <a:lstStyle/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5962674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tr-TR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18343" y="47760"/>
            <a:ext cx="8874698" cy="6679753"/>
            <a:chOff x="218343" y="47760"/>
            <a:chExt cx="8874698" cy="6679753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84"/>
            <a:stretch/>
          </p:blipFill>
          <p:spPr bwMode="auto">
            <a:xfrm flipH="1" flipV="1">
              <a:off x="218343" y="230188"/>
              <a:ext cx="8051042" cy="64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2" t="18045" r="38991" b="50000"/>
            <a:stretch/>
          </p:blipFill>
          <p:spPr bwMode="auto">
            <a:xfrm rot="10800000" flipH="1" flipV="1">
              <a:off x="8243815" y="47760"/>
              <a:ext cx="849226" cy="64493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397301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1C39-8848-4B7F-BA67-8B98457AA3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124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1C39-8848-4B7F-BA67-8B98457AA3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7271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1C39-8848-4B7F-BA67-8B98457AA3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8435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1C39-8848-4B7F-BA67-8B98457AA3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4069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1C39-8848-4B7F-BA67-8B98457AA3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824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1C39-8848-4B7F-BA67-8B98457AA3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2898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5"/>
          <a:stretch/>
        </p:blipFill>
        <p:spPr bwMode="auto">
          <a:xfrm flipH="1" flipV="1">
            <a:off x="49350" y="44606"/>
            <a:ext cx="8692867" cy="64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3550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1C39-8848-4B7F-BA67-8B98457AA3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6643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1C39-8848-4B7F-BA67-8B98457AA3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8785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1C39-8848-4B7F-BA67-8B98457AA3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56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7636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1C39-8848-4B7F-BA67-8B98457AA3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0958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5"/>
          <a:stretch/>
        </p:blipFill>
        <p:spPr bwMode="auto">
          <a:xfrm flipH="1" flipV="1">
            <a:off x="49350" y="44606"/>
            <a:ext cx="8692867" cy="64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artArt Placeholder 3"/>
          <p:cNvSpPr>
            <a:spLocks noGrp="1"/>
          </p:cNvSpPr>
          <p:nvPr>
            <p:ph type="dgm" sz="quarter" idx="15"/>
          </p:nvPr>
        </p:nvSpPr>
        <p:spPr>
          <a:xfrm rot="5400000">
            <a:off x="4053332" y="-4053332"/>
            <a:ext cx="395288" cy="8501952"/>
          </a:xfrm>
          <a:solidFill>
            <a:srgbClr val="006600"/>
          </a:solidFill>
        </p:spPr>
        <p:txBody>
          <a:bodyPr/>
          <a:lstStyle/>
          <a:p>
            <a:endParaRPr lang="tr-TR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/>
          </p:nvPr>
        </p:nvSpPr>
        <p:spPr>
          <a:xfrm>
            <a:off x="0" y="44450"/>
            <a:ext cx="395288" cy="6813550"/>
          </a:xfrm>
          <a:solidFill>
            <a:schemeClr val="tx1"/>
          </a:solidFill>
        </p:spPr>
        <p:txBody>
          <a:bodyPr/>
          <a:lstStyle/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 bwMode="auto">
          <a:xfrm rot="10800000">
            <a:off x="129826" y="166687"/>
            <a:ext cx="865636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40059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" y="188913"/>
            <a:ext cx="1295400" cy="11525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2" y="44624"/>
            <a:ext cx="6065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23528" y="8875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1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40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alphaModFix amt="10000"/>
            <a:lum/>
          </a:blip>
          <a:srcRect/>
          <a:stretch>
            <a:fillRect l="30000" t="25000" r="25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04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5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alphaModFix amt="10000"/>
            <a:lum/>
          </a:blip>
          <a:srcRect/>
          <a:stretch>
            <a:fillRect l="30000" t="25000" r="25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9E29-6B7E-4EE0-A2BC-CD184984A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774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09" r:id="rId12"/>
    <p:sldLayoutId id="2147483711" r:id="rId13"/>
    <p:sldLayoutId id="2147483713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99" r:id="rId29"/>
    <p:sldLayoutId id="2147483900" r:id="rId30"/>
    <p:sldLayoutId id="2147484011" r:id="rId3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alphaModFix amt="10000"/>
            <a:lum/>
          </a:blip>
          <a:srcRect/>
          <a:stretch>
            <a:fillRect l="30000" t="25000" r="25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04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alphaModFix amt="10000"/>
            <a:lum/>
          </a:blip>
          <a:srcRect/>
          <a:stretch>
            <a:fillRect l="30000" t="25000" r="25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6B142-66AE-4929-8D46-4A8B7A21DF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49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mailto:marketing@kic.kz" TargetMode="External"/><Relationship Id="rId7" Type="http://schemas.openxmlformats.org/officeDocument/2006/relationships/hyperlink" Target="mailto:rano@kic.k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hyperlink" Target="mailto:ainash@kic.kz" TargetMode="External"/><Relationship Id="rId5" Type="http://schemas.openxmlformats.org/officeDocument/2006/relationships/hyperlink" Target="mailto:serzhan@kic.kz" TargetMode="External"/><Relationship Id="rId4" Type="http://schemas.openxmlformats.org/officeDocument/2006/relationships/hyperlink" Target="mailto:adil@kic.k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5257800"/>
            <a:ext cx="4495800" cy="48628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АО «Казахстанская Иджара Компания»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5943600"/>
            <a:ext cx="3581400" cy="5355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</a:pP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Простая процедура оформления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203323"/>
              </p:ext>
            </p:extLst>
          </p:nvPr>
        </p:nvGraphicFramePr>
        <p:xfrm>
          <a:off x="323528" y="914400"/>
          <a:ext cx="8229600" cy="528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2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3"/>
          <p:cNvSpPr>
            <a:spLocks noGrp="1"/>
          </p:cNvSpPr>
          <p:nvPr>
            <p:ph idx="4294967295"/>
          </p:nvPr>
        </p:nvSpPr>
        <p:spPr>
          <a:xfrm>
            <a:off x="636224" y="1524000"/>
            <a:ext cx="8077200" cy="48307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Лизингополучатель оплачивает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Лизингу комиссию за изучение документов после согласования условий, указанных в Индикативном предложении по финансированию;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Далее после проведения анализа компании и получения одобрения уполномоченного органа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Лизинга по сделке, Лизингополучатель оплачивает авансовый платеж на основании Уведомления о Намерении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производит платеж Поставщику путем подписания 2-х стороннего договора купли-продажи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Поставщик передает предмет лизинга по акту приема-передачи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Лизингу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Производится регистрация предмета лизинга в соответствующих органах, страхование и установка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GPS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оборудования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если применимо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 передает предмет лизинга Лизингополучателю по Соглашению Иджара (Лизинг)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09600" y="762000"/>
            <a:ext cx="6477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Процедура финансирования: Лизинг</a:t>
            </a:r>
            <a:endParaRPr lang="ru-RU" sz="2000" b="1" dirty="0">
              <a:ln/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8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3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8077200" cy="483076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Покупатель оплачивает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 комиссию за изучение документов после согласования условий, указанных в Индикативном предложении по финансированию;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Далее после проведения анализа компании и получения одобрения уполномоченного органа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 по сделке, Покупатель оплачивает авансовый платеж на основании Уведомления о Намерении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производит платеж Поставщику путем подписания 2-х стороннего договора купли-продажи;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Поставщик передает Имущество по акту приема-передачи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Лизингу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продает Имущество по договору в рассрочку Покупателю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Производится регистрация Имущества в соответствующих органах, страхование и установка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GPS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оборудования (если применимо)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После регистрации права собственности Покупатель передает актив, купленный в рассрочку, в залог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81000" y="762000"/>
            <a:ext cx="6477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Процедура финансирования: Стандартная 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Мурабаха</a:t>
            </a:r>
            <a:endParaRPr lang="ru-RU" sz="2000" b="1" dirty="0">
              <a:ln/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0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3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077200" cy="521176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Покупатель оплачивает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 комиссию за изучение документов после согласования условий, указанных в Индикативном предложении по финансированию;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После проведения анализа компании и получения одобрения уполномоченного органа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 по сделке, Покупатель подписывает Договор залога и Генеральное соглашение по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Мурабахе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(где указаны основные условия финансирования).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Договор залога регистрируется в уполномоченном органе, одновременно оформляется страховка на залог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Далее Покупатель направляет заявку на покупку ТМЦ (является неотъемлемым приложением к Генеральному соглашению по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Мурабахе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Лизинг в свою очередь акцептует заявку;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производит платеж Поставщику путем подписания 2-х стороннего договора купли-продажи;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Поставщик передает Имущество по акту приема-передачи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Лизингу, а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Лизинг передает его Покупателю также по акту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81000" y="762000"/>
            <a:ext cx="7239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Процедура финансирования: 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Мурабаха</a:t>
            </a: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 для приобретения ТМЦ</a:t>
            </a:r>
            <a:endParaRPr lang="ru-RU" sz="2000" b="1" dirty="0">
              <a:ln/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0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533400" y="1143671"/>
            <a:ext cx="3810000" cy="22860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ЖК Максима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Республика Казахстан, г. Алматы, </a:t>
            </a:r>
            <a:r>
              <a:rPr lang="ru-RU" sz="2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Медеуский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район, ул. </a:t>
            </a:r>
            <a:r>
              <a:rPr lang="ru-RU" sz="2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Кабанбай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Батыра, д. 51/78, оф. 63.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Тел/факс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+7 727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228 18 18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Отправить заявку: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  <a:hlinkClick r:id="rId3"/>
              </a:rPr>
              <a:t>marketing@kic.kz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>
            <a:off x="4800602" y="614118"/>
            <a:ext cx="3962400" cy="60152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Контактные данные</a:t>
            </a:r>
            <a:r>
              <a:rPr lang="en-US" sz="64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ru-RU" sz="6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Адиль </a:t>
            </a:r>
            <a:r>
              <a:rPr lang="ru-RU" sz="6400" b="1" i="1" dirty="0">
                <a:cs typeface="Times New Roman" panose="02020603050405020304" pitchFamily="18" charset="0"/>
              </a:rPr>
              <a:t>Серикбаев (Западный регион</a:t>
            </a:r>
            <a:r>
              <a:rPr lang="en-US" sz="6400" b="1" i="1" dirty="0">
                <a:cs typeface="Times New Roman" panose="02020603050405020304" pitchFamily="18" charset="0"/>
              </a:rPr>
              <a:t>, </a:t>
            </a:r>
            <a:r>
              <a:rPr lang="ru-RU" sz="6400" b="1" i="1" dirty="0">
                <a:cs typeface="Times New Roman" panose="02020603050405020304" pitchFamily="18" charset="0"/>
              </a:rPr>
              <a:t>г. </a:t>
            </a:r>
            <a:r>
              <a:rPr lang="ru-RU" sz="6400" b="1" i="1" dirty="0" err="1">
                <a:cs typeface="Times New Roman" panose="02020603050405020304" pitchFamily="18" charset="0"/>
              </a:rPr>
              <a:t>Костанай</a:t>
            </a:r>
            <a:r>
              <a:rPr lang="ru-RU" sz="6400" b="1" i="1" dirty="0"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тел: +7 (701) 888 38 38</a:t>
            </a:r>
          </a:p>
          <a:p>
            <a:pPr marL="0" indent="0">
              <a:buNone/>
            </a:pPr>
            <a:r>
              <a:rPr lang="ru-RU" sz="6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эл.адрес</a:t>
            </a: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  <a:hlinkClick r:id="rId4"/>
              </a:rPr>
              <a:t>adil@kic.kz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6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Сержан</a:t>
            </a:r>
            <a:r>
              <a:rPr lang="ru-RU" sz="6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64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Капанов</a:t>
            </a:r>
            <a:r>
              <a:rPr lang="ru-RU" sz="6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(Южный и Восточный регионы)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тел: + 7 701 900 60 18</a:t>
            </a:r>
          </a:p>
          <a:p>
            <a:pPr marL="0" indent="0">
              <a:buNone/>
            </a:pPr>
            <a:r>
              <a:rPr lang="ru-RU" sz="6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эл.адрес</a:t>
            </a: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  <a:hlinkClick r:id="rId5"/>
              </a:rPr>
              <a:t>serzhan@kic.kz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6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Айнаш</a:t>
            </a:r>
            <a:r>
              <a:rPr lang="ru-RU" sz="6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Нурымбетова (Северный регион, г. </a:t>
            </a:r>
            <a:r>
              <a:rPr lang="ru-RU" sz="64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Нур</a:t>
            </a:r>
            <a:r>
              <a:rPr lang="ru-RU" sz="6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-Султан)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тел: +7 775 899 19 89</a:t>
            </a:r>
          </a:p>
          <a:p>
            <a:pPr marL="0" indent="0">
              <a:buNone/>
            </a:pPr>
            <a:r>
              <a:rPr lang="ru-RU" sz="6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эл.адрес</a:t>
            </a: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  <a:hlinkClick r:id="rId6"/>
              </a:rPr>
              <a:t>ainash@kic.kz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Рано Бараева (Северный регион, г. </a:t>
            </a:r>
            <a:r>
              <a:rPr lang="ru-RU" sz="64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Нур</a:t>
            </a:r>
            <a:r>
              <a:rPr lang="ru-RU" sz="6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-Султан)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тел: +7 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01)</a:t>
            </a: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208 07 71</a:t>
            </a:r>
            <a:endParaRPr lang="ru-RU" sz="6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эл.адрес</a:t>
            </a: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  <a:hlinkClick r:id="rId7"/>
              </a:rPr>
              <a:t>rano@kic.kz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64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Инкар Алимбекова (г. Алматы)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тел: +7 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(707)</a:t>
            </a: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112 34 30</a:t>
            </a:r>
            <a:endParaRPr lang="ru-RU" sz="6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эл.адрес</a:t>
            </a: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  <a:hlinkClick r:id="rId7"/>
              </a:rPr>
              <a:t>inkar@kic.kz</a:t>
            </a:r>
            <a:r>
              <a:rPr lang="en-US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5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5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533400" y="614118"/>
            <a:ext cx="6477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НАШИ КОНТАКТЫ</a:t>
            </a:r>
            <a:endParaRPr lang="ru-RU" sz="2000" b="1" dirty="0">
              <a:ln/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4" descr="http://www.umex.kz/cms/image.php?w=210&amp;h=157&amp;image=/cms/uploads/file_1406091407_8043305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77117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9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90600" y="838200"/>
            <a:ext cx="7620000" cy="4572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200" dirty="0">
                <a:ln/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АО «Казахстанская Иджара Компания»</a:t>
            </a:r>
            <a:r>
              <a:rPr lang="en-US" sz="2200" dirty="0">
                <a:ln/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2200" dirty="0">
                <a:ln/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далее</a:t>
            </a:r>
            <a:r>
              <a:rPr lang="en-US" sz="2200" dirty="0">
                <a:ln/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– KIC</a:t>
            </a:r>
            <a:r>
              <a:rPr lang="ru-RU" sz="2200" dirty="0">
                <a:ln/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Лизинг</a:t>
            </a:r>
            <a:r>
              <a:rPr lang="en-US" sz="2200" dirty="0">
                <a:ln/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2200" dirty="0">
              <a:ln/>
              <a:solidFill>
                <a:schemeClr val="accent3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3434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Лизинг является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первой компанией в Казахстане, </a:t>
            </a:r>
            <a:r>
              <a:rPr lang="ru-RU" dirty="0">
                <a:cs typeface="Times New Roman" panose="02020603050405020304" pitchFamily="18" charset="0"/>
              </a:rPr>
              <a:t>предоставляющей услуги Исламского лизинга и Мурабахи (продажи товаров в рассрочку)</a:t>
            </a:r>
            <a:r>
              <a:rPr lang="en-US" dirty="0">
                <a:cs typeface="Times New Roman" panose="02020603050405020304" pitchFamily="18" charset="0"/>
              </a:rPr>
              <a:t>;</a:t>
            </a:r>
            <a:endParaRPr lang="ru-RU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Деятельность осуществляется в соответствии с законодательством Республики Казахстан и принципами Шариата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Начало деятельности - Апрель 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01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 года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Головной офис в г. Алматы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Капитал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 на 31.12.2021 г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составляет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8,4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млрд. тенге.</a:t>
            </a:r>
          </a:p>
        </p:txBody>
      </p:sp>
    </p:spTree>
    <p:extLst>
      <p:ext uri="{BB962C8B-B14F-4D97-AF65-F5344CB8AC3E}">
        <p14:creationId xmlns:p14="http://schemas.microsoft.com/office/powerpoint/2010/main" val="88605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453469"/>
              </p:ext>
            </p:extLst>
          </p:nvPr>
        </p:nvGraphicFramePr>
        <p:xfrm>
          <a:off x="381000" y="914400"/>
          <a:ext cx="8649022" cy="586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381000" y="304800"/>
            <a:ext cx="6477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Структура акционеров</a:t>
            </a:r>
            <a:endParaRPr lang="ru-RU" sz="2000" dirty="0">
              <a:ln/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1219200"/>
            <a:ext cx="914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ProFile.kz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0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32874"/>
              </p:ext>
            </p:extLst>
          </p:nvPr>
        </p:nvGraphicFramePr>
        <p:xfrm>
          <a:off x="533400" y="997259"/>
          <a:ext cx="8382000" cy="5479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2"/>
          <p:cNvSpPr txBox="1">
            <a:spLocks/>
          </p:cNvSpPr>
          <p:nvPr/>
        </p:nvSpPr>
        <p:spPr>
          <a:xfrm>
            <a:off x="516653" y="457200"/>
            <a:ext cx="6477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KIC </a:t>
            </a:r>
            <a:r>
              <a:rPr lang="ru-RU" sz="20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Лизинг</a:t>
            </a:r>
            <a:endParaRPr lang="ru-RU" sz="2000" dirty="0">
              <a:ln/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6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76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Юридические лица (АО, ТОО, ИП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kk-KZ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рестьянские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хозяйства)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Компании с положительными историей и репутацией на рынке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Компании с хорошими финансовыми показателями.</a:t>
            </a:r>
            <a:endParaRPr lang="ru-RU" sz="18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Компании, не являющиеся вновь созданными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 финансовыми показателями не менее 2-х лет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 marL="355600" indent="0" algn="just">
              <a:buNone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с операционной деятельностью менее 2-х лет могут быть рассмотрены в индивидуальном порядке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Лизинг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не оказывает лизинговые услуги юридическим лицам и индивидуальным предпринимателям,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получающим доход от продажи, транспортировки и хранения алкогольной и табачной продукции, ведущих деятельность в азартном бизнесе, а также прочего запрещенного в Исламе;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295400" y="685800"/>
            <a:ext cx="6477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Целевые клиенты </a:t>
            </a:r>
            <a:r>
              <a:rPr lang="en-US" sz="24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KIC </a:t>
            </a:r>
            <a:r>
              <a:rPr lang="ru-RU" sz="24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Лизинга</a:t>
            </a:r>
            <a:endParaRPr lang="ru-RU" sz="2400" dirty="0">
              <a:ln/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8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B9106035-F205-6198-FC6F-FE8F435D2242}"/>
              </a:ext>
            </a:extLst>
          </p:cNvPr>
          <p:cNvSpPr txBox="1">
            <a:spLocks/>
          </p:cNvSpPr>
          <p:nvPr/>
        </p:nvSpPr>
        <p:spPr>
          <a:xfrm>
            <a:off x="407796" y="533400"/>
            <a:ext cx="6477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Условия по Финансовому лизингу</a:t>
            </a:r>
            <a:endParaRPr lang="ru-RU" sz="2000" dirty="0">
              <a:ln/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D7DDBAC8-CD65-4536-2202-858BCA95B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96" y="1166018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Срок лизинга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от 3-х лет и выше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Минимальный размер авансового платежа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от 20% от стоимости предмета лизинга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Ставка доходности (Маржа)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индивидуально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Комиссия за изучение документов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ru-RU" dirty="0">
                <a:cs typeface="Times New Roman" panose="02020603050405020304" pitchFamily="18" charset="0"/>
              </a:rPr>
              <a:t> до </a:t>
            </a:r>
            <a:r>
              <a:rPr lang="en-US" dirty="0">
                <a:cs typeface="Times New Roman" panose="02020603050405020304" pitchFamily="18" charset="0"/>
              </a:rPr>
              <a:t>1%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от суммы финансирования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Полное страхование предмета лизинга на весь срок лизинга (КАСКО, ОГПО)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Установка GPS оборудования с системой мониторинга и слежения, с предоставлением Лизингодателю прав мониторинга и контроля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Сумма лизинга от 50,000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долл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США до 2,000,000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долл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США (*)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(*) верхний порог может быть увеличен в зависимости от проекта и финансового положения клиента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5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2716" y="1219200"/>
            <a:ext cx="8436484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Приобретаемые активы: техника, оборудование, коммерческая недвижимость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Срок рассрочки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от 6-ти до 24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ех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месяцев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Минимальный размер авансового </a:t>
            </a:r>
            <a:r>
              <a:rPr lang="ru-RU" dirty="0">
                <a:cs typeface="Times New Roman" panose="02020603050405020304" pitchFamily="18" charset="0"/>
              </a:rPr>
              <a:t>платежа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ru-RU" dirty="0">
                <a:cs typeface="Times New Roman" panose="02020603050405020304" pitchFamily="18" charset="0"/>
              </a:rPr>
              <a:t>от 2</a:t>
            </a:r>
            <a:r>
              <a:rPr lang="en-US" dirty="0">
                <a:cs typeface="Times New Roman" panose="02020603050405020304" pitchFamily="18" charset="0"/>
              </a:rPr>
              <a:t>0%</a:t>
            </a:r>
            <a:r>
              <a:rPr lang="ru-RU" dirty="0">
                <a:cs typeface="Times New Roman" panose="02020603050405020304" pitchFamily="18" charset="0"/>
              </a:rPr>
              <a:t> от стоимости актива</a:t>
            </a:r>
            <a:endParaRPr lang="en-US" b="1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Ставка доходности (Маржа)</a:t>
            </a:r>
            <a:r>
              <a:rPr lang="en-US" dirty="0">
                <a:cs typeface="Times New Roman" panose="02020603050405020304" pitchFamily="18" charset="0"/>
              </a:rPr>
              <a:t>:</a:t>
            </a:r>
            <a:r>
              <a:rPr lang="ru-RU" dirty="0">
                <a:cs typeface="Times New Roman" panose="02020603050405020304" pitchFamily="18" charset="0"/>
              </a:rPr>
              <a:t> индивидуально</a:t>
            </a:r>
            <a:endParaRPr lang="en-US" b="1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Комиссия за изучение документов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ru-RU" dirty="0">
                <a:cs typeface="Times New Roman" panose="02020603050405020304" pitchFamily="18" charset="0"/>
              </a:rPr>
              <a:t> до </a:t>
            </a:r>
            <a:r>
              <a:rPr lang="en-US" dirty="0"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от суммы финансирования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Полное страхование актива на весь срок рассрочки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Установка GPS оборудования с системой мониторинга и слежения, с предоставлением Лизингодателю прав мониторинга и контроля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Допустимая сумма рассрочки от 50,000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долл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США до 2,000,000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долл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США (*)</a:t>
            </a:r>
            <a:endParaRPr lang="ru-RU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(*) верхний порог может быть увеличен в зависимости от проекта и финансового положения клиента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07796" y="533400"/>
            <a:ext cx="667880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Условия по Стандартной </a:t>
            </a:r>
            <a:r>
              <a:rPr lang="ru-RU" sz="2000" dirty="0" err="1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Мурабахе</a:t>
            </a:r>
            <a:r>
              <a:rPr lang="ru-RU" sz="20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 (Продажа в рассрочку)</a:t>
            </a:r>
            <a:endParaRPr lang="ru-RU" sz="2000" dirty="0">
              <a:ln/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8270" y="1143000"/>
            <a:ext cx="8364729" cy="5562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Предметы </a:t>
            </a:r>
            <a:r>
              <a:rPr lang="ru-RU" dirty="0" err="1"/>
              <a:t>Мурабахи</a:t>
            </a:r>
            <a:r>
              <a:rPr lang="ru-RU" dirty="0"/>
              <a:t>: сырье и материалы, сельскохозяйственная продукция, полуфабрикаты, готовая продукция, упаковочные материалы и другие</a:t>
            </a:r>
            <a:r>
              <a:rPr lang="en-US" dirty="0"/>
              <a:t>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Срок траншей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ru-RU" dirty="0">
                <a:cs typeface="Times New Roman" panose="02020603050405020304" pitchFamily="18" charset="0"/>
              </a:rPr>
              <a:t>до 24-х месяцев</a:t>
            </a:r>
            <a:r>
              <a:rPr lang="en-US" dirty="0"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Период доступности: до 12 месяцев</a:t>
            </a:r>
            <a:r>
              <a:rPr lang="en-US" dirty="0">
                <a:cs typeface="Times New Roman" panose="02020603050405020304" pitchFamily="18" charset="0"/>
              </a:rPr>
              <a:t>;</a:t>
            </a:r>
            <a:endParaRPr lang="ru-RU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Ставка доходности (Маржа)</a:t>
            </a:r>
            <a:r>
              <a:rPr lang="en-US" dirty="0">
                <a:cs typeface="Times New Roman" panose="02020603050405020304" pitchFamily="18" charset="0"/>
              </a:rPr>
              <a:t>:</a:t>
            </a:r>
            <a:r>
              <a:rPr lang="ru-RU" dirty="0">
                <a:cs typeface="Times New Roman" panose="02020603050405020304" pitchFamily="18" charset="0"/>
              </a:rPr>
              <a:t> индивидуально</a:t>
            </a:r>
            <a:r>
              <a:rPr lang="en-US" dirty="0">
                <a:cs typeface="Times New Roman" panose="02020603050405020304" pitchFamily="18" charset="0"/>
              </a:rPr>
              <a:t>;</a:t>
            </a:r>
            <a:endParaRPr lang="en-US" b="1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Комиссия за изучение документов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ru-RU" dirty="0">
                <a:cs typeface="Times New Roman" panose="02020603050405020304" pitchFamily="18" charset="0"/>
              </a:rPr>
              <a:t> до </a:t>
            </a:r>
            <a:r>
              <a:rPr lang="en-US" dirty="0">
                <a:cs typeface="Times New Roman" panose="02020603050405020304" pitchFamily="18" charset="0"/>
              </a:rPr>
              <a:t>1% </a:t>
            </a:r>
            <a:r>
              <a:rPr lang="ru-RU" dirty="0"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суммы финансирования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Дополнительное залоговое обеспечение с покрытием не менее 120% от суммы приобретаемого сырья и материалов</a:t>
            </a:r>
            <a:r>
              <a:rPr lang="en-US" dirty="0"/>
              <a:t>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Полное страхование залога на весь срок рассрочки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Допустимая сумма рассрочки от 50,000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долл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США до 2,000,000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долл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США (*)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(*) верхний порог может быть увеличен в зависимости от проекта и финансового положения клиента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07796" y="533400"/>
            <a:ext cx="6477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Условия по </a:t>
            </a:r>
            <a:r>
              <a:rPr lang="ru-RU" sz="2000" dirty="0" err="1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Мурабахе</a:t>
            </a:r>
            <a:r>
              <a:rPr lang="ru-RU" sz="20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 для приобретения ТМЦ </a:t>
            </a:r>
            <a:endParaRPr lang="ru-RU" sz="2000" dirty="0">
              <a:ln/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9FE571DC-385A-C1FC-EDCE-EEFD01D96713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6477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Преимущества </a:t>
            </a:r>
            <a:r>
              <a:rPr lang="en-US" sz="20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KIC </a:t>
            </a:r>
            <a:r>
              <a:rPr lang="ru-RU" sz="2000" dirty="0">
                <a:ln/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Лизинга</a:t>
            </a:r>
            <a:endParaRPr lang="ru-RU" sz="2000" dirty="0">
              <a:ln/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AFD2FFC6-E0ED-89FB-16A7-F4C828F2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143000"/>
            <a:ext cx="8229600" cy="5181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Лизинг работает только по принципам Шариата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Лизинг имеет группу международных и локальных инвесторов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Обслуживание основывается на принципах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открытости, надежности и прозрачности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Клиент не выделяет всю сумму инвестиций из собственных средств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Гибкий график платежей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cs typeface="Times New Roman" panose="02020603050405020304" pitchFamily="18" charset="0"/>
              </a:rPr>
              <a:t>требования по дополнительному обеспечению в стандартных сделках Иджары (Лизинга)</a:t>
            </a:r>
            <a:r>
              <a:rPr lang="en-US" dirty="0">
                <a:cs typeface="Times New Roman" panose="02020603050405020304" pitchFamily="18" charset="0"/>
              </a:rPr>
              <a:t>;</a:t>
            </a:r>
            <a:endParaRPr lang="ru-RU" dirty="0"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Возможность субсидирования ставки доходности (маржи) через программы АО «ФРП «Даму»;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KIC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Лизинг действует как Партнер по предоставлению решений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537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KIC BoD Presenatation (2)</Template>
  <TotalTime>21160</TotalTime>
  <Words>1614</Words>
  <Application>Microsoft Office PowerPoint</Application>
  <PresentationFormat>Экран (4:3)</PresentationFormat>
  <Paragraphs>198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Custom Design</vt:lpstr>
      <vt:lpstr>1_Custom Design</vt:lpstr>
      <vt:lpstr>Theme9</vt:lpstr>
      <vt:lpstr>Office Theme</vt:lpstr>
      <vt:lpstr>Презентация PowerPoint</vt:lpstr>
      <vt:lpstr>АО «Казахстанская Иджара Компания» (далее – KIC Лизинг)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Простая процедура оформления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Inkar Alimbekova</cp:lastModifiedBy>
  <cp:revision>604</cp:revision>
  <cp:lastPrinted>2017-11-22T04:11:27Z</cp:lastPrinted>
  <dcterms:created xsi:type="dcterms:W3CDTF">2013-10-25T11:42:34Z</dcterms:created>
  <dcterms:modified xsi:type="dcterms:W3CDTF">2023-02-21T04:28:16Z</dcterms:modified>
  <cp:contentStatus/>
</cp:coreProperties>
</file>