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43" r:id="rId3"/>
    <p:sldMasterId id="2147483756" r:id="rId4"/>
  </p:sldMasterIdLst>
  <p:notesMasterIdLst>
    <p:notesMasterId r:id="rId19"/>
  </p:notesMasterIdLst>
  <p:handoutMasterIdLst>
    <p:handoutMasterId r:id="rId20"/>
  </p:handoutMasterIdLst>
  <p:sldIdLst>
    <p:sldId id="258" r:id="rId5"/>
    <p:sldId id="318" r:id="rId6"/>
    <p:sldId id="322" r:id="rId7"/>
    <p:sldId id="319" r:id="rId8"/>
    <p:sldId id="298" r:id="rId9"/>
    <p:sldId id="299" r:id="rId10"/>
    <p:sldId id="335" r:id="rId11"/>
    <p:sldId id="336" r:id="rId12"/>
    <p:sldId id="300" r:id="rId13"/>
    <p:sldId id="334" r:id="rId14"/>
    <p:sldId id="337" r:id="rId15"/>
    <p:sldId id="338" r:id="rId16"/>
    <p:sldId id="339" r:id="rId17"/>
    <p:sldId id="332" r:id="rId18"/>
  </p:sldIdLst>
  <p:sldSz cx="9144000" cy="6858000" type="screen4x3"/>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lan" initials="N" lastIdx="10" clrIdx="0">
    <p:extLst>
      <p:ext uri="{19B8F6BF-5375-455C-9EA6-DF929625EA0E}">
        <p15:presenceInfo xmlns:p15="http://schemas.microsoft.com/office/powerpoint/2012/main" userId="Nurl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C64E"/>
    <a:srgbClr val="83A470"/>
    <a:srgbClr val="741912"/>
    <a:srgbClr val="00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379" y="115"/>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eg"/><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jpeg"/><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eg"/><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jpeg"/><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C7ED43-8433-4319-B615-339B12F271CA}" type="doc">
      <dgm:prSet loTypeId="urn:microsoft.com/office/officeart/2008/layout/PictureStrips" loCatId="list" qsTypeId="urn:microsoft.com/office/officeart/2005/8/quickstyle/simple1" qsCatId="simple" csTypeId="urn:microsoft.com/office/officeart/2005/8/colors/accent3_1" csCatId="accent3" phldr="1"/>
      <dgm:spPr/>
      <dgm:t>
        <a:bodyPr/>
        <a:lstStyle/>
        <a:p>
          <a:endParaRPr lang="ru-RU"/>
        </a:p>
      </dgm:t>
    </dgm:pt>
    <dgm:pt modelId="{45401E07-646E-49CD-B80F-0932E4914A9B}">
      <dgm:prSet phldrT="[Текст]" custT="1"/>
      <dgm:spPr/>
      <dgm:t>
        <a:bodyPr/>
        <a:lstStyle/>
        <a:p>
          <a:pPr algn="l"/>
          <a:r>
            <a:rPr lang="en-US" sz="1100" b="1" kern="1200" baseline="0" dirty="0">
              <a:solidFill>
                <a:schemeClr val="tx1">
                  <a:lumMod val="75000"/>
                  <a:lumOff val="25000"/>
                </a:schemeClr>
              </a:solidFill>
              <a:latin typeface="Arial Narrow" panose="020B0606020202030204" pitchFamily="34" charset="0"/>
              <a:cs typeface="Arial" panose="020B0604020202020204" pitchFamily="34" charset="0"/>
            </a:rPr>
            <a:t>ProFile.kz LLP (former Zaman Leasing LLP) – 18%</a:t>
          </a:r>
        </a:p>
        <a:p>
          <a:pPr algn="l"/>
          <a:r>
            <a:rPr lang="en-US" sz="1100" kern="1200" dirty="0">
              <a:latin typeface="Arial" panose="020B0604020202020204" pitchFamily="34" charset="0"/>
              <a:cs typeface="Arial" panose="020B0604020202020204" pitchFamily="34" charset="0"/>
            </a:rPr>
            <a:t>The Company is presented in the Kazakhstani leasing sector since Y2011. Company is focused on leasing financing of Corporate and SME sectors. Company is partner of ICD in many Leasing Companies established in post-soviet countries.</a:t>
          </a:r>
          <a:endParaRPr lang="en-US" sz="1100" b="1" kern="1200" baseline="0" dirty="0">
            <a:solidFill>
              <a:schemeClr val="tx1">
                <a:lumMod val="75000"/>
                <a:lumOff val="25000"/>
              </a:schemeClr>
            </a:solidFill>
            <a:latin typeface="Arial Narrow" panose="020B0606020202030204" pitchFamily="34" charset="0"/>
            <a:cs typeface="Arial" panose="020B0604020202020204" pitchFamily="34" charset="0"/>
          </a:endParaRPr>
        </a:p>
      </dgm:t>
    </dgm:pt>
    <dgm:pt modelId="{49953C94-8ADC-4C17-94D2-C4FD6B9F0111}" type="parTrans" cxnId="{69D6094D-01CB-4DCF-8337-BC56F9699720}">
      <dgm:prSet/>
      <dgm:spPr/>
      <dgm:t>
        <a:bodyPr/>
        <a:lstStyle/>
        <a:p>
          <a:endParaRPr lang="ru-RU"/>
        </a:p>
      </dgm:t>
    </dgm:pt>
    <dgm:pt modelId="{09179177-373B-42A9-806E-2BA70B442793}" type="sibTrans" cxnId="{69D6094D-01CB-4DCF-8337-BC56F9699720}">
      <dgm:prSet/>
      <dgm:spPr/>
      <dgm:t>
        <a:bodyPr/>
        <a:lstStyle/>
        <a:p>
          <a:endParaRPr lang="ru-RU"/>
        </a:p>
      </dgm:t>
    </dgm:pt>
    <dgm:pt modelId="{374000C6-E19B-47BA-80C4-3D6B9476DF92}">
      <dgm:prSet phldrT="[Текст]" custT="1"/>
      <dgm:spPr/>
      <dgm:t>
        <a:bodyPr/>
        <a:lstStyle/>
        <a:p>
          <a:pPr algn="just"/>
          <a:r>
            <a:rPr lang="en-US" sz="1100" b="1" dirty="0" err="1">
              <a:solidFill>
                <a:schemeClr val="tx1">
                  <a:lumMod val="75000"/>
                  <a:lumOff val="25000"/>
                </a:schemeClr>
              </a:solidFill>
              <a:latin typeface="Arial" panose="020B0604020202020204" pitchFamily="34" charset="0"/>
              <a:cs typeface="Arial" panose="020B0604020202020204" pitchFamily="34" charset="0"/>
            </a:rPr>
            <a:t>Aktif</a:t>
          </a:r>
          <a:r>
            <a:rPr lang="en-US" sz="1100" b="1" dirty="0">
              <a:solidFill>
                <a:schemeClr val="tx1">
                  <a:lumMod val="75000"/>
                  <a:lumOff val="25000"/>
                </a:schemeClr>
              </a:solidFill>
              <a:latin typeface="Arial" panose="020B0604020202020204" pitchFamily="34" charset="0"/>
              <a:cs typeface="Arial" panose="020B0604020202020204" pitchFamily="34" charset="0"/>
            </a:rPr>
            <a:t> </a:t>
          </a:r>
          <a:r>
            <a:rPr lang="en-US" sz="1100" b="1" dirty="0" err="1">
              <a:solidFill>
                <a:schemeClr val="tx1">
                  <a:lumMod val="75000"/>
                  <a:lumOff val="25000"/>
                </a:schemeClr>
              </a:solidFill>
              <a:latin typeface="Arial" panose="020B0604020202020204" pitchFamily="34" charset="0"/>
              <a:cs typeface="Arial" panose="020B0604020202020204" pitchFamily="34" charset="0"/>
            </a:rPr>
            <a:t>Yatirim</a:t>
          </a:r>
          <a:r>
            <a:rPr lang="en-US" sz="1100" b="1" dirty="0">
              <a:solidFill>
                <a:schemeClr val="tx1">
                  <a:lumMod val="75000"/>
                  <a:lumOff val="25000"/>
                </a:schemeClr>
              </a:solidFill>
              <a:latin typeface="Arial" panose="020B0604020202020204" pitchFamily="34" charset="0"/>
              <a:cs typeface="Arial" panose="020B0604020202020204" pitchFamily="34" charset="0"/>
            </a:rPr>
            <a:t> </a:t>
          </a:r>
          <a:r>
            <a:rPr lang="en-US" sz="1100" b="1" dirty="0" err="1">
              <a:solidFill>
                <a:schemeClr val="tx1">
                  <a:lumMod val="75000"/>
                  <a:lumOff val="25000"/>
                </a:schemeClr>
              </a:solidFill>
              <a:latin typeface="Arial" panose="020B0604020202020204" pitchFamily="34" charset="0"/>
              <a:cs typeface="Arial" panose="020B0604020202020204" pitchFamily="34" charset="0"/>
            </a:rPr>
            <a:t>Bankasi</a:t>
          </a:r>
          <a:r>
            <a:rPr lang="en-US" sz="1100" b="1" dirty="0">
              <a:solidFill>
                <a:schemeClr val="tx1">
                  <a:lumMod val="75000"/>
                  <a:lumOff val="25000"/>
                </a:schemeClr>
              </a:solidFill>
              <a:latin typeface="Arial" panose="020B0604020202020204" pitchFamily="34" charset="0"/>
              <a:cs typeface="Arial" panose="020B0604020202020204" pitchFamily="34" charset="0"/>
            </a:rPr>
            <a:t> AS (Turkey) – 14%</a:t>
          </a:r>
        </a:p>
        <a:p>
          <a:pPr algn="l"/>
          <a:r>
            <a:rPr lang="en-US" sz="1000" dirty="0" err="1">
              <a:latin typeface="Arial" panose="020B0604020202020204" pitchFamily="34" charset="0"/>
              <a:cs typeface="Arial" panose="020B0604020202020204" pitchFamily="34" charset="0"/>
            </a:rPr>
            <a:t>Aktif</a:t>
          </a:r>
          <a:r>
            <a:rPr lang="en-US" sz="1000" dirty="0">
              <a:latin typeface="Arial" panose="020B0604020202020204" pitchFamily="34" charset="0"/>
              <a:cs typeface="Arial" panose="020B0604020202020204" pitchFamily="34" charset="0"/>
            </a:rPr>
            <a:t> Bank is the largest investment bank of Turkey. The Bank operates in retail banking, investment banking and regional banking areas. The bank has very innovative approach to retail business and new generation products, therefore was awarded by many </a:t>
          </a:r>
          <a:r>
            <a:rPr lang="en-US" sz="1000" dirty="0">
              <a:solidFill>
                <a:schemeClr val="tx1"/>
              </a:solidFill>
              <a:latin typeface="Arial" panose="020B0604020202020204" pitchFamily="34" charset="0"/>
              <a:cs typeface="Arial" panose="020B0604020202020204" pitchFamily="34" charset="0"/>
            </a:rPr>
            <a:t>international business clubs. </a:t>
          </a:r>
          <a:endParaRPr lang="ru-RU" sz="1000" dirty="0">
            <a:solidFill>
              <a:schemeClr val="tx1"/>
            </a:solidFill>
            <a:latin typeface="Arial" panose="020B0604020202020204" pitchFamily="34" charset="0"/>
            <a:cs typeface="Arial" panose="020B0604020202020204" pitchFamily="34" charset="0"/>
          </a:endParaRPr>
        </a:p>
      </dgm:t>
    </dgm:pt>
    <dgm:pt modelId="{C0D890DD-AAC2-4461-9258-945968233894}" type="parTrans" cxnId="{323B1DD3-00BA-4ACB-B121-A6DAC33C98A0}">
      <dgm:prSet/>
      <dgm:spPr/>
      <dgm:t>
        <a:bodyPr/>
        <a:lstStyle/>
        <a:p>
          <a:endParaRPr lang="ru-RU"/>
        </a:p>
      </dgm:t>
    </dgm:pt>
    <dgm:pt modelId="{5C6FBA4A-E15E-490B-B2D3-8287C8EF279A}" type="sibTrans" cxnId="{323B1DD3-00BA-4ACB-B121-A6DAC33C98A0}">
      <dgm:prSet/>
      <dgm:spPr/>
      <dgm:t>
        <a:bodyPr/>
        <a:lstStyle/>
        <a:p>
          <a:endParaRPr lang="ru-RU"/>
        </a:p>
      </dgm:t>
    </dgm:pt>
    <dgm:pt modelId="{D306F730-9B32-4C43-97CC-CD3693EC48C4}">
      <dgm:prSet custT="1"/>
      <dgm:spPr/>
      <dgm:t>
        <a:bodyPr/>
        <a:lstStyle/>
        <a:p>
          <a:pPr algn="l"/>
          <a:r>
            <a:rPr lang="en-US" sz="1100" b="1" dirty="0">
              <a:solidFill>
                <a:schemeClr val="tx1">
                  <a:lumMod val="75000"/>
                  <a:lumOff val="25000"/>
                </a:schemeClr>
              </a:solidFill>
              <a:latin typeface="Arial" panose="020B0604020202020204" pitchFamily="34" charset="0"/>
              <a:cs typeface="Arial" panose="020B0604020202020204" pitchFamily="34" charset="0"/>
            </a:rPr>
            <a:t>Al </a:t>
          </a:r>
          <a:r>
            <a:rPr lang="en-US" sz="1100" b="1" dirty="0" err="1">
              <a:solidFill>
                <a:schemeClr val="tx1">
                  <a:lumMod val="75000"/>
                  <a:lumOff val="25000"/>
                </a:schemeClr>
              </a:solidFill>
              <a:latin typeface="Arial" panose="020B0604020202020204" pitchFamily="34" charset="0"/>
              <a:cs typeface="Arial" panose="020B0604020202020204" pitchFamily="34" charset="0"/>
            </a:rPr>
            <a:t>Hilal</a:t>
          </a:r>
          <a:r>
            <a:rPr lang="en-US" sz="1100" b="1" dirty="0">
              <a:solidFill>
                <a:schemeClr val="tx1">
                  <a:lumMod val="75000"/>
                  <a:lumOff val="25000"/>
                </a:schemeClr>
              </a:solidFill>
              <a:latin typeface="Arial" panose="020B0604020202020204" pitchFamily="34" charset="0"/>
              <a:cs typeface="Arial" panose="020B0604020202020204" pitchFamily="34" charset="0"/>
            </a:rPr>
            <a:t> Leasing (Republic of Kazakhstan) – 14%</a:t>
          </a:r>
        </a:p>
        <a:p>
          <a:pPr algn="l"/>
          <a:r>
            <a:rPr lang="en-US" sz="1000" dirty="0">
              <a:latin typeface="Arial" panose="020B0604020202020204" pitchFamily="34" charset="0"/>
              <a:cs typeface="Arial" panose="020B0604020202020204" pitchFamily="34" charset="0"/>
            </a:rPr>
            <a:t>Al </a:t>
          </a:r>
          <a:r>
            <a:rPr lang="en-US" sz="1000" dirty="0" err="1">
              <a:latin typeface="Arial" panose="020B0604020202020204" pitchFamily="34" charset="0"/>
              <a:cs typeface="Arial" panose="020B0604020202020204" pitchFamily="34" charset="0"/>
            </a:rPr>
            <a:t>Hilal</a:t>
          </a:r>
          <a:r>
            <a:rPr lang="en-US" sz="1000" dirty="0">
              <a:latin typeface="Arial" panose="020B0604020202020204" pitchFamily="34" charset="0"/>
              <a:cs typeface="Arial" panose="020B0604020202020204" pitchFamily="34" charset="0"/>
            </a:rPr>
            <a:t> Leasing is a company established by UAE investors. Company is focused on leasing financing of Corporate and SME sectors, based on the Sharia Principles.</a:t>
          </a:r>
        </a:p>
      </dgm:t>
    </dgm:pt>
    <dgm:pt modelId="{2BEED934-7C06-4EEC-BCB1-3227AB6FD8CC}" type="parTrans" cxnId="{BCF58504-DD78-4BA2-88C5-FF9F750905F4}">
      <dgm:prSet/>
      <dgm:spPr/>
      <dgm:t>
        <a:bodyPr/>
        <a:lstStyle/>
        <a:p>
          <a:endParaRPr lang="ru-RU"/>
        </a:p>
      </dgm:t>
    </dgm:pt>
    <dgm:pt modelId="{E10E3264-C6EF-45AC-9633-46CF23DCBF56}" type="sibTrans" cxnId="{BCF58504-DD78-4BA2-88C5-FF9F750905F4}">
      <dgm:prSet/>
      <dgm:spPr/>
      <dgm:t>
        <a:bodyPr/>
        <a:lstStyle/>
        <a:p>
          <a:endParaRPr lang="ru-RU"/>
        </a:p>
      </dgm:t>
    </dgm:pt>
    <dgm:pt modelId="{7F58207B-A0BA-4883-8813-289275062FB9}">
      <dgm:prSet custT="1"/>
      <dgm:spPr/>
      <dgm:t>
        <a:bodyPr/>
        <a:lstStyle/>
        <a:p>
          <a:pPr algn="l"/>
          <a:r>
            <a:rPr lang="en-US" sz="1100" b="1" dirty="0" err="1">
              <a:solidFill>
                <a:schemeClr val="tx1">
                  <a:lumMod val="75000"/>
                  <a:lumOff val="25000"/>
                </a:schemeClr>
              </a:solidFill>
              <a:latin typeface="Arial Narrow" panose="020B0606020202030204" pitchFamily="34" charset="0"/>
              <a:cs typeface="Arial" panose="020B0604020202020204" pitchFamily="34" charset="0"/>
            </a:rPr>
            <a:t>Kolon</a:t>
          </a:r>
          <a:r>
            <a:rPr lang="en-US" sz="1100" b="1" dirty="0">
              <a:solidFill>
                <a:schemeClr val="tx1">
                  <a:lumMod val="75000"/>
                  <a:lumOff val="25000"/>
                </a:schemeClr>
              </a:solidFill>
              <a:latin typeface="Arial Narrow" panose="020B0606020202030204" pitchFamily="34" charset="0"/>
              <a:cs typeface="Arial" panose="020B0604020202020204" pitchFamily="34" charset="0"/>
            </a:rPr>
            <a:t> World Investment Co. Limited (Hong Kong) – 11%</a:t>
          </a:r>
        </a:p>
        <a:p>
          <a:pPr algn="l"/>
          <a:r>
            <a:rPr lang="en-US" sz="1000" dirty="0" err="1">
              <a:latin typeface="Arial" panose="020B0604020202020204" pitchFamily="34" charset="0"/>
              <a:cs typeface="Arial" panose="020B0604020202020204" pitchFamily="34" charset="0"/>
            </a:rPr>
            <a:t>Kolon</a:t>
          </a:r>
          <a:r>
            <a:rPr lang="en-US" sz="1000" dirty="0">
              <a:latin typeface="Arial" panose="020B0604020202020204" pitchFamily="34" charset="0"/>
              <a:cs typeface="Arial" panose="020B0604020202020204" pitchFamily="34" charset="0"/>
            </a:rPr>
            <a:t> is one of the biggest conglomerate in South Korea being pioneer business group especially in textile and chemical industry.  Over the years, </a:t>
          </a:r>
          <a:r>
            <a:rPr lang="en-US" sz="1000" dirty="0" err="1">
              <a:latin typeface="Arial" panose="020B0604020202020204" pitchFamily="34" charset="0"/>
              <a:cs typeface="Arial" panose="020B0604020202020204" pitchFamily="34" charset="0"/>
            </a:rPr>
            <a:t>Kolon</a:t>
          </a:r>
          <a:r>
            <a:rPr lang="en-US" sz="1000" dirty="0">
              <a:latin typeface="Arial" panose="020B0604020202020204" pitchFamily="34" charset="0"/>
              <a:cs typeface="Arial" panose="020B0604020202020204" pitchFamily="34" charset="0"/>
            </a:rPr>
            <a:t> has diversified its specialty in different area of industry such as chemicals, construction, and others that have led the rapid growth and contributed to development of the Korean economy. </a:t>
          </a:r>
          <a:endParaRPr lang="ru-RU" sz="1000" dirty="0">
            <a:latin typeface="Arial" panose="020B0604020202020204" pitchFamily="34" charset="0"/>
            <a:cs typeface="Arial" panose="020B0604020202020204" pitchFamily="34" charset="0"/>
          </a:endParaRPr>
        </a:p>
      </dgm:t>
    </dgm:pt>
    <dgm:pt modelId="{99C7BDD3-EDA9-4FC4-A92A-C8BF31405808}" type="parTrans" cxnId="{0C37252F-CC53-4996-B071-2EE753F310EF}">
      <dgm:prSet/>
      <dgm:spPr/>
      <dgm:t>
        <a:bodyPr/>
        <a:lstStyle/>
        <a:p>
          <a:endParaRPr lang="ru-RU"/>
        </a:p>
      </dgm:t>
    </dgm:pt>
    <dgm:pt modelId="{BA6E2A5B-A264-43FF-A4EB-19E2F252D3F7}" type="sibTrans" cxnId="{0C37252F-CC53-4996-B071-2EE753F310EF}">
      <dgm:prSet/>
      <dgm:spPr/>
      <dgm:t>
        <a:bodyPr/>
        <a:lstStyle/>
        <a:p>
          <a:endParaRPr lang="ru-RU"/>
        </a:p>
      </dgm:t>
    </dgm:pt>
    <dgm:pt modelId="{4B2551F5-C517-471A-9E77-3A3B6B52A1D3}">
      <dgm:prSet custT="1"/>
      <dgm:spPr/>
      <dgm:t>
        <a:bodyPr/>
        <a:lstStyle/>
        <a:p>
          <a:r>
            <a:rPr lang="en-US" sz="1100" b="1" dirty="0">
              <a:solidFill>
                <a:schemeClr val="tx1">
                  <a:lumMod val="75000"/>
                  <a:lumOff val="25000"/>
                </a:schemeClr>
              </a:solidFill>
              <a:latin typeface="Arial" panose="020B0604020202020204" pitchFamily="34" charset="0"/>
              <a:cs typeface="Arial" panose="020B0604020202020204" pitchFamily="34" charset="0"/>
            </a:rPr>
            <a:t>Eurasia Group AG (Switzerland) – 7%</a:t>
          </a:r>
        </a:p>
        <a:p>
          <a:r>
            <a:rPr lang="en-US" sz="1000" dirty="0">
              <a:latin typeface="Arial" panose="020B0604020202020204" pitchFamily="34" charset="0"/>
              <a:cs typeface="Arial" panose="020B0604020202020204" pitchFamily="34" charset="0"/>
            </a:rPr>
            <a:t>Eurasia Group AG is the National Distributor of John Deere in Kazakhstan and Kyrgyzstan. John Deere is one of the largest manufacturers of agricultural machinery in the world. </a:t>
          </a:r>
          <a:endParaRPr lang="ru-RU" sz="1000" dirty="0">
            <a:latin typeface="Arial" panose="020B0604020202020204" pitchFamily="34" charset="0"/>
            <a:cs typeface="Arial" panose="020B0604020202020204" pitchFamily="34" charset="0"/>
          </a:endParaRPr>
        </a:p>
      </dgm:t>
    </dgm:pt>
    <dgm:pt modelId="{7B7B55FB-A162-4CE0-A157-43EE2106D776}" type="parTrans" cxnId="{5EA88520-7845-4FFB-9C66-5DB786DA82E7}">
      <dgm:prSet/>
      <dgm:spPr/>
      <dgm:t>
        <a:bodyPr/>
        <a:lstStyle/>
        <a:p>
          <a:endParaRPr lang="ru-RU"/>
        </a:p>
      </dgm:t>
    </dgm:pt>
    <dgm:pt modelId="{F15A850F-5000-41D4-8818-46ABC9942AED}" type="sibTrans" cxnId="{5EA88520-7845-4FFB-9C66-5DB786DA82E7}">
      <dgm:prSet/>
      <dgm:spPr/>
      <dgm:t>
        <a:bodyPr/>
        <a:lstStyle/>
        <a:p>
          <a:endParaRPr lang="ru-RU"/>
        </a:p>
      </dgm:t>
    </dgm:pt>
    <dgm:pt modelId="{25D85390-6F98-4104-87CF-91FDE61F7591}">
      <dgm:prSet phldrT="[Текст]" custT="1"/>
      <dgm:spPr/>
      <dgm:t>
        <a:bodyPr/>
        <a:lstStyle/>
        <a:p>
          <a:pPr algn="just"/>
          <a:r>
            <a:rPr lang="en-US" sz="1100" b="1" dirty="0">
              <a:solidFill>
                <a:schemeClr val="tx1">
                  <a:lumMod val="75000"/>
                  <a:lumOff val="25000"/>
                </a:schemeClr>
              </a:solidFill>
              <a:latin typeface="Arial" panose="020B0604020202020204" pitchFamily="34" charset="0"/>
              <a:cs typeface="Arial" panose="020B0604020202020204" pitchFamily="34" charset="0"/>
            </a:rPr>
            <a:t>Islamic Corporation for Development of Private Sector (ICD) – 36%</a:t>
          </a:r>
        </a:p>
        <a:p>
          <a:pPr algn="l"/>
          <a:r>
            <a:rPr lang="en-US" sz="1000" kern="1200" dirty="0">
              <a:latin typeface="Arial" panose="020B0604020202020204" pitchFamily="34" charset="0"/>
              <a:ea typeface="+mn-ea"/>
              <a:cs typeface="Arial" panose="020B0604020202020204" pitchFamily="34" charset="0"/>
            </a:rPr>
            <a:t>ICD is </a:t>
          </a:r>
          <a:r>
            <a:rPr lang="en-US" sz="1000" dirty="0">
              <a:latin typeface="Arial" panose="020B0604020202020204" pitchFamily="34" charset="0"/>
              <a:cs typeface="Arial" panose="020B0604020202020204" pitchFamily="34" charset="0"/>
            </a:rPr>
            <a:t>a multilateral organization with authorized capital in the amount of $2.0 billion.  Its shareholders consist of the Islamic Development Bank, 51 member countries, and five public financial institutions. ICD is the main sponsor of Islamic leasing companies currently operating in 13 different countries.</a:t>
          </a:r>
          <a:endParaRPr lang="ru-RU" sz="1000" dirty="0">
            <a:latin typeface="Arial" panose="020B0604020202020204" pitchFamily="34" charset="0"/>
            <a:cs typeface="Arial" panose="020B0604020202020204" pitchFamily="34" charset="0"/>
          </a:endParaRPr>
        </a:p>
      </dgm:t>
    </dgm:pt>
    <dgm:pt modelId="{5C3D4C9F-CB2A-4A07-AEC3-35FF93F942A6}" type="sibTrans" cxnId="{6034B60F-B6DF-471A-9443-AC7C556B6A76}">
      <dgm:prSet/>
      <dgm:spPr/>
      <dgm:t>
        <a:bodyPr/>
        <a:lstStyle/>
        <a:p>
          <a:endParaRPr lang="ru-RU"/>
        </a:p>
      </dgm:t>
    </dgm:pt>
    <dgm:pt modelId="{085BC2E6-5B55-41D4-817E-239419C7708B}" type="parTrans" cxnId="{6034B60F-B6DF-471A-9443-AC7C556B6A76}">
      <dgm:prSet/>
      <dgm:spPr/>
      <dgm:t>
        <a:bodyPr/>
        <a:lstStyle/>
        <a:p>
          <a:endParaRPr lang="ru-RU"/>
        </a:p>
      </dgm:t>
    </dgm:pt>
    <dgm:pt modelId="{A425F922-7D34-4FC2-B6D8-3E8D3EBE1BDE}" type="pres">
      <dgm:prSet presAssocID="{16C7ED43-8433-4319-B615-339B12F271CA}" presName="Name0" presStyleCnt="0">
        <dgm:presLayoutVars>
          <dgm:dir/>
          <dgm:resizeHandles val="exact"/>
        </dgm:presLayoutVars>
      </dgm:prSet>
      <dgm:spPr/>
    </dgm:pt>
    <dgm:pt modelId="{6B9AF0B5-AE9A-4FE3-94B4-F1271336406D}" type="pres">
      <dgm:prSet presAssocID="{25D85390-6F98-4104-87CF-91FDE61F7591}" presName="composite" presStyleCnt="0"/>
      <dgm:spPr/>
    </dgm:pt>
    <dgm:pt modelId="{CD185393-538A-484F-AA10-3404DBA3B671}" type="pres">
      <dgm:prSet presAssocID="{25D85390-6F98-4104-87CF-91FDE61F7591}" presName="rect1" presStyleLbl="trAlignAcc1" presStyleIdx="0" presStyleCnt="6" custScaleY="116727">
        <dgm:presLayoutVars>
          <dgm:bulletEnabled val="1"/>
        </dgm:presLayoutVars>
      </dgm:prSet>
      <dgm:spPr/>
    </dgm:pt>
    <dgm:pt modelId="{8FA31577-30C4-486A-B653-C9E2F016E42D}" type="pres">
      <dgm:prSet presAssocID="{25D85390-6F98-4104-87CF-91FDE61F7591}" presName="rect2" presStyleLbl="fgImgPlace1" presStyleIdx="0" presStyleCnt="6" custScaleY="70172"/>
      <dgm:spPr>
        <a:blipFill rotWithShape="1">
          <a:blip xmlns:r="http://schemas.openxmlformats.org/officeDocument/2006/relationships" r:embed="rId1"/>
          <a:stretch>
            <a:fillRect/>
          </a:stretch>
        </a:blipFill>
      </dgm:spPr>
    </dgm:pt>
    <dgm:pt modelId="{13A45E1C-D732-4858-87BE-7453B659F8EA}" type="pres">
      <dgm:prSet presAssocID="{5C3D4C9F-CB2A-4A07-AEC3-35FF93F942A6}" presName="sibTrans" presStyleCnt="0"/>
      <dgm:spPr/>
    </dgm:pt>
    <dgm:pt modelId="{DD1FC77E-9F64-48DE-A085-91E4CA3CA688}" type="pres">
      <dgm:prSet presAssocID="{45401E07-646E-49CD-B80F-0932E4914A9B}" presName="composite" presStyleCnt="0"/>
      <dgm:spPr/>
    </dgm:pt>
    <dgm:pt modelId="{20D98F3B-A992-493A-9428-4C10D47F97D4}" type="pres">
      <dgm:prSet presAssocID="{45401E07-646E-49CD-B80F-0932E4914A9B}" presName="rect1" presStyleLbl="trAlignAcc1" presStyleIdx="1" presStyleCnt="6" custScaleX="102193" custScaleY="115310">
        <dgm:presLayoutVars>
          <dgm:bulletEnabled val="1"/>
        </dgm:presLayoutVars>
      </dgm:prSet>
      <dgm:spPr/>
    </dgm:pt>
    <dgm:pt modelId="{30539E39-AC6B-48B3-9FA3-E3DB06228FC2}" type="pres">
      <dgm:prSet presAssocID="{45401E07-646E-49CD-B80F-0932E4914A9B}" presName="rect2" presStyleLbl="fgImgPlace1" presStyleIdx="1" presStyleCnt="6" custScaleX="91092" custScaleY="51174" custLinFactNeighborX="3775" custLinFactNeighborY="-1215"/>
      <dgm:spPr>
        <a:blipFill rotWithShape="1">
          <a:blip xmlns:r="http://schemas.openxmlformats.org/officeDocument/2006/relationships" r:embed="rId2"/>
          <a:stretch>
            <a:fillRect/>
          </a:stretch>
        </a:blipFill>
      </dgm:spPr>
    </dgm:pt>
    <dgm:pt modelId="{BC9F896B-517A-4995-9489-810FC255D3C6}" type="pres">
      <dgm:prSet presAssocID="{09179177-373B-42A9-806E-2BA70B442793}" presName="sibTrans" presStyleCnt="0"/>
      <dgm:spPr/>
    </dgm:pt>
    <dgm:pt modelId="{ABD1155A-6037-4828-AFB9-B166AF849F89}" type="pres">
      <dgm:prSet presAssocID="{374000C6-E19B-47BA-80C4-3D6B9476DF92}" presName="composite" presStyleCnt="0"/>
      <dgm:spPr/>
    </dgm:pt>
    <dgm:pt modelId="{9E79BBFC-5E70-4370-9B50-F2D4EC7BB828}" type="pres">
      <dgm:prSet presAssocID="{374000C6-E19B-47BA-80C4-3D6B9476DF92}" presName="rect1" presStyleLbl="trAlignAcc1" presStyleIdx="2" presStyleCnt="6" custScaleY="116727">
        <dgm:presLayoutVars>
          <dgm:bulletEnabled val="1"/>
        </dgm:presLayoutVars>
      </dgm:prSet>
      <dgm:spPr/>
    </dgm:pt>
    <dgm:pt modelId="{E9B0030D-3CDB-4F0A-9EEB-6467103AC3A6}" type="pres">
      <dgm:prSet presAssocID="{374000C6-E19B-47BA-80C4-3D6B9476DF92}" presName="rect2" presStyleLbl="fgImgPlace1" presStyleIdx="2" presStyleCnt="6" custScaleY="69033"/>
      <dgm:spPr>
        <a:blipFill rotWithShape="1">
          <a:blip xmlns:r="http://schemas.openxmlformats.org/officeDocument/2006/relationships" r:embed="rId3"/>
          <a:stretch>
            <a:fillRect/>
          </a:stretch>
        </a:blipFill>
      </dgm:spPr>
    </dgm:pt>
    <dgm:pt modelId="{3630F41C-7CF2-4A3C-8853-B27ADDAAB009}" type="pres">
      <dgm:prSet presAssocID="{5C6FBA4A-E15E-490B-B2D3-8287C8EF279A}" presName="sibTrans" presStyleCnt="0"/>
      <dgm:spPr/>
    </dgm:pt>
    <dgm:pt modelId="{2E8ABD68-92CF-46DA-8802-C598E5319F13}" type="pres">
      <dgm:prSet presAssocID="{D306F730-9B32-4C43-97CC-CD3693EC48C4}" presName="composite" presStyleCnt="0"/>
      <dgm:spPr/>
    </dgm:pt>
    <dgm:pt modelId="{443A5E62-296C-4CF9-B1D6-6B73C4D4B52E}" type="pres">
      <dgm:prSet presAssocID="{D306F730-9B32-4C43-97CC-CD3693EC48C4}" presName="rect1" presStyleLbl="trAlignAcc1" presStyleIdx="3" presStyleCnt="6" custScaleY="116727" custLinFactNeighborX="550" custLinFactNeighborY="649">
        <dgm:presLayoutVars>
          <dgm:bulletEnabled val="1"/>
        </dgm:presLayoutVars>
      </dgm:prSet>
      <dgm:spPr/>
    </dgm:pt>
    <dgm:pt modelId="{15F632FC-DBBF-4356-8920-388E3ACA5719}" type="pres">
      <dgm:prSet presAssocID="{D306F730-9B32-4C43-97CC-CD3693EC48C4}" presName="rect2" presStyleLbl="fgImgPlace1" presStyleIdx="3" presStyleCnt="6" custScaleX="110178" custScaleY="51329" custLinFactNeighborX="6101" custLinFactNeighborY="-6797"/>
      <dgm:spPr>
        <a:blipFill rotWithShape="1">
          <a:blip xmlns:r="http://schemas.openxmlformats.org/officeDocument/2006/relationships" r:embed="rId4"/>
          <a:stretch>
            <a:fillRect/>
          </a:stretch>
        </a:blipFill>
      </dgm:spPr>
    </dgm:pt>
    <dgm:pt modelId="{90E47C5F-620F-4761-BF23-08BA8E3E128E}" type="pres">
      <dgm:prSet presAssocID="{E10E3264-C6EF-45AC-9633-46CF23DCBF56}" presName="sibTrans" presStyleCnt="0"/>
      <dgm:spPr/>
    </dgm:pt>
    <dgm:pt modelId="{E46C206F-A4F4-40B0-9B61-8B73D81B69B4}" type="pres">
      <dgm:prSet presAssocID="{7F58207B-A0BA-4883-8813-289275062FB9}" presName="composite" presStyleCnt="0"/>
      <dgm:spPr/>
    </dgm:pt>
    <dgm:pt modelId="{A7093249-F046-4579-B1AA-7E63A3ADBF7B}" type="pres">
      <dgm:prSet presAssocID="{7F58207B-A0BA-4883-8813-289275062FB9}" presName="rect1" presStyleLbl="trAlignAcc1" presStyleIdx="4" presStyleCnt="6" custScaleY="116727">
        <dgm:presLayoutVars>
          <dgm:bulletEnabled val="1"/>
        </dgm:presLayoutVars>
      </dgm:prSet>
      <dgm:spPr/>
    </dgm:pt>
    <dgm:pt modelId="{5A9EB0E8-1E2B-41CF-8580-9941510E062E}" type="pres">
      <dgm:prSet presAssocID="{7F58207B-A0BA-4883-8813-289275062FB9}" presName="rect2" presStyleLbl="fgImgPlace1" presStyleIdx="4" presStyleCnt="6" custScaleY="67895"/>
      <dgm:spPr>
        <a:blipFill rotWithShape="1">
          <a:blip xmlns:r="http://schemas.openxmlformats.org/officeDocument/2006/relationships" r:embed="rId5"/>
          <a:stretch>
            <a:fillRect/>
          </a:stretch>
        </a:blipFill>
      </dgm:spPr>
    </dgm:pt>
    <dgm:pt modelId="{B54FACE7-6852-48F2-B087-4AA26485AF34}" type="pres">
      <dgm:prSet presAssocID="{BA6E2A5B-A264-43FF-A4EB-19E2F252D3F7}" presName="sibTrans" presStyleCnt="0"/>
      <dgm:spPr/>
    </dgm:pt>
    <dgm:pt modelId="{02CEEFCD-8946-491A-BEED-A19A02B63ED2}" type="pres">
      <dgm:prSet presAssocID="{4B2551F5-C517-471A-9E77-3A3B6B52A1D3}" presName="composite" presStyleCnt="0"/>
      <dgm:spPr/>
    </dgm:pt>
    <dgm:pt modelId="{442A29C8-4692-41DC-8B20-9DF920A000CA}" type="pres">
      <dgm:prSet presAssocID="{4B2551F5-C517-471A-9E77-3A3B6B52A1D3}" presName="rect1" presStyleLbl="trAlignAcc1" presStyleIdx="5" presStyleCnt="6" custScaleY="116727">
        <dgm:presLayoutVars>
          <dgm:bulletEnabled val="1"/>
        </dgm:presLayoutVars>
      </dgm:prSet>
      <dgm:spPr/>
    </dgm:pt>
    <dgm:pt modelId="{EF6D7AE2-223F-4459-9D2E-1F045D073DF2}" type="pres">
      <dgm:prSet presAssocID="{4B2551F5-C517-471A-9E77-3A3B6B52A1D3}" presName="rect2" presStyleLbl="fgImgPlace1" presStyleIdx="5" presStyleCnt="6" custScaleX="102112" custScaleY="52004"/>
      <dgm:spPr>
        <a:blipFill rotWithShape="1">
          <a:blip xmlns:r="http://schemas.openxmlformats.org/officeDocument/2006/relationships" r:embed="rId6"/>
          <a:stretch>
            <a:fillRect/>
          </a:stretch>
        </a:blipFill>
      </dgm:spPr>
    </dgm:pt>
  </dgm:ptLst>
  <dgm:cxnLst>
    <dgm:cxn modelId="{BD36D500-4B6D-442E-84F0-2E4B37C8D8CE}" type="presOf" srcId="{374000C6-E19B-47BA-80C4-3D6B9476DF92}" destId="{9E79BBFC-5E70-4370-9B50-F2D4EC7BB828}" srcOrd="0" destOrd="0" presId="urn:microsoft.com/office/officeart/2008/layout/PictureStrips"/>
    <dgm:cxn modelId="{BCF58504-DD78-4BA2-88C5-FF9F750905F4}" srcId="{16C7ED43-8433-4319-B615-339B12F271CA}" destId="{D306F730-9B32-4C43-97CC-CD3693EC48C4}" srcOrd="3" destOrd="0" parTransId="{2BEED934-7C06-4EEC-BCB1-3227AB6FD8CC}" sibTransId="{E10E3264-C6EF-45AC-9633-46CF23DCBF56}"/>
    <dgm:cxn modelId="{6034B60F-B6DF-471A-9443-AC7C556B6A76}" srcId="{16C7ED43-8433-4319-B615-339B12F271CA}" destId="{25D85390-6F98-4104-87CF-91FDE61F7591}" srcOrd="0" destOrd="0" parTransId="{085BC2E6-5B55-41D4-817E-239419C7708B}" sibTransId="{5C3D4C9F-CB2A-4A07-AEC3-35FF93F942A6}"/>
    <dgm:cxn modelId="{5EA88520-7845-4FFB-9C66-5DB786DA82E7}" srcId="{16C7ED43-8433-4319-B615-339B12F271CA}" destId="{4B2551F5-C517-471A-9E77-3A3B6B52A1D3}" srcOrd="5" destOrd="0" parTransId="{7B7B55FB-A162-4CE0-A157-43EE2106D776}" sibTransId="{F15A850F-5000-41D4-8818-46ABC9942AED}"/>
    <dgm:cxn modelId="{0C37252F-CC53-4996-B071-2EE753F310EF}" srcId="{16C7ED43-8433-4319-B615-339B12F271CA}" destId="{7F58207B-A0BA-4883-8813-289275062FB9}" srcOrd="4" destOrd="0" parTransId="{99C7BDD3-EDA9-4FC4-A92A-C8BF31405808}" sibTransId="{BA6E2A5B-A264-43FF-A4EB-19E2F252D3F7}"/>
    <dgm:cxn modelId="{5A468432-5764-4152-AEFE-132F6B19B515}" type="presOf" srcId="{16C7ED43-8433-4319-B615-339B12F271CA}" destId="{A425F922-7D34-4FC2-B6D8-3E8D3EBE1BDE}" srcOrd="0" destOrd="0" presId="urn:microsoft.com/office/officeart/2008/layout/PictureStrips"/>
    <dgm:cxn modelId="{35D6B463-E49B-4B42-8022-1364EFD5E853}" type="presOf" srcId="{4B2551F5-C517-471A-9E77-3A3B6B52A1D3}" destId="{442A29C8-4692-41DC-8B20-9DF920A000CA}" srcOrd="0" destOrd="0" presId="urn:microsoft.com/office/officeart/2008/layout/PictureStrips"/>
    <dgm:cxn modelId="{69D6094D-01CB-4DCF-8337-BC56F9699720}" srcId="{16C7ED43-8433-4319-B615-339B12F271CA}" destId="{45401E07-646E-49CD-B80F-0932E4914A9B}" srcOrd="1" destOrd="0" parTransId="{49953C94-8ADC-4C17-94D2-C4FD6B9F0111}" sibTransId="{09179177-373B-42A9-806E-2BA70B442793}"/>
    <dgm:cxn modelId="{2E4B6650-1CE3-4997-BE5B-B00F6076CC59}" type="presOf" srcId="{D306F730-9B32-4C43-97CC-CD3693EC48C4}" destId="{443A5E62-296C-4CF9-B1D6-6B73C4D4B52E}" srcOrd="0" destOrd="0" presId="urn:microsoft.com/office/officeart/2008/layout/PictureStrips"/>
    <dgm:cxn modelId="{5A3772C0-D86D-45E9-AED3-3A6C9EF1E593}" type="presOf" srcId="{7F58207B-A0BA-4883-8813-289275062FB9}" destId="{A7093249-F046-4579-B1AA-7E63A3ADBF7B}" srcOrd="0" destOrd="0" presId="urn:microsoft.com/office/officeart/2008/layout/PictureStrips"/>
    <dgm:cxn modelId="{323B1DD3-00BA-4ACB-B121-A6DAC33C98A0}" srcId="{16C7ED43-8433-4319-B615-339B12F271CA}" destId="{374000C6-E19B-47BA-80C4-3D6B9476DF92}" srcOrd="2" destOrd="0" parTransId="{C0D890DD-AAC2-4461-9258-945968233894}" sibTransId="{5C6FBA4A-E15E-490B-B2D3-8287C8EF279A}"/>
    <dgm:cxn modelId="{9083E3F0-D43C-491E-8276-66A1EC7D5EE7}" type="presOf" srcId="{45401E07-646E-49CD-B80F-0932E4914A9B}" destId="{20D98F3B-A992-493A-9428-4C10D47F97D4}" srcOrd="0" destOrd="0" presId="urn:microsoft.com/office/officeart/2008/layout/PictureStrips"/>
    <dgm:cxn modelId="{18F39CF6-DF9D-42F6-99DE-FEF3256D7804}" type="presOf" srcId="{25D85390-6F98-4104-87CF-91FDE61F7591}" destId="{CD185393-538A-484F-AA10-3404DBA3B671}" srcOrd="0" destOrd="0" presId="urn:microsoft.com/office/officeart/2008/layout/PictureStrips"/>
    <dgm:cxn modelId="{DB4FFDDF-00DE-43BA-8D3D-8AA54718E75F}" type="presParOf" srcId="{A425F922-7D34-4FC2-B6D8-3E8D3EBE1BDE}" destId="{6B9AF0B5-AE9A-4FE3-94B4-F1271336406D}" srcOrd="0" destOrd="0" presId="urn:microsoft.com/office/officeart/2008/layout/PictureStrips"/>
    <dgm:cxn modelId="{C53874B4-58C2-4D8A-A548-D54AAD7041CB}" type="presParOf" srcId="{6B9AF0B5-AE9A-4FE3-94B4-F1271336406D}" destId="{CD185393-538A-484F-AA10-3404DBA3B671}" srcOrd="0" destOrd="0" presId="urn:microsoft.com/office/officeart/2008/layout/PictureStrips"/>
    <dgm:cxn modelId="{419BB749-0351-400A-92A4-5BD0AFA54462}" type="presParOf" srcId="{6B9AF0B5-AE9A-4FE3-94B4-F1271336406D}" destId="{8FA31577-30C4-486A-B653-C9E2F016E42D}" srcOrd="1" destOrd="0" presId="urn:microsoft.com/office/officeart/2008/layout/PictureStrips"/>
    <dgm:cxn modelId="{2AD6DC37-C127-4521-A639-C0FEF072F748}" type="presParOf" srcId="{A425F922-7D34-4FC2-B6D8-3E8D3EBE1BDE}" destId="{13A45E1C-D732-4858-87BE-7453B659F8EA}" srcOrd="1" destOrd="0" presId="urn:microsoft.com/office/officeart/2008/layout/PictureStrips"/>
    <dgm:cxn modelId="{D40EA29F-4E97-42DD-A6BE-4F4E2FD49D76}" type="presParOf" srcId="{A425F922-7D34-4FC2-B6D8-3E8D3EBE1BDE}" destId="{DD1FC77E-9F64-48DE-A085-91E4CA3CA688}" srcOrd="2" destOrd="0" presId="urn:microsoft.com/office/officeart/2008/layout/PictureStrips"/>
    <dgm:cxn modelId="{6ED17A16-61EF-4636-AAAC-61285DD2A556}" type="presParOf" srcId="{DD1FC77E-9F64-48DE-A085-91E4CA3CA688}" destId="{20D98F3B-A992-493A-9428-4C10D47F97D4}" srcOrd="0" destOrd="0" presId="urn:microsoft.com/office/officeart/2008/layout/PictureStrips"/>
    <dgm:cxn modelId="{BE97208F-5F2F-4F23-B2D2-F98D1E97DD1D}" type="presParOf" srcId="{DD1FC77E-9F64-48DE-A085-91E4CA3CA688}" destId="{30539E39-AC6B-48B3-9FA3-E3DB06228FC2}" srcOrd="1" destOrd="0" presId="urn:microsoft.com/office/officeart/2008/layout/PictureStrips"/>
    <dgm:cxn modelId="{323A26E8-189A-493D-8073-DDA26A3586F9}" type="presParOf" srcId="{A425F922-7D34-4FC2-B6D8-3E8D3EBE1BDE}" destId="{BC9F896B-517A-4995-9489-810FC255D3C6}" srcOrd="3" destOrd="0" presId="urn:microsoft.com/office/officeart/2008/layout/PictureStrips"/>
    <dgm:cxn modelId="{6DE4ECEE-CFB6-436C-9BFE-A7B4BC885CE6}" type="presParOf" srcId="{A425F922-7D34-4FC2-B6D8-3E8D3EBE1BDE}" destId="{ABD1155A-6037-4828-AFB9-B166AF849F89}" srcOrd="4" destOrd="0" presId="urn:microsoft.com/office/officeart/2008/layout/PictureStrips"/>
    <dgm:cxn modelId="{201275F4-815D-4353-926D-1571D010B916}" type="presParOf" srcId="{ABD1155A-6037-4828-AFB9-B166AF849F89}" destId="{9E79BBFC-5E70-4370-9B50-F2D4EC7BB828}" srcOrd="0" destOrd="0" presId="urn:microsoft.com/office/officeart/2008/layout/PictureStrips"/>
    <dgm:cxn modelId="{887C89B9-2C2E-4048-BE17-D1854CD95124}" type="presParOf" srcId="{ABD1155A-6037-4828-AFB9-B166AF849F89}" destId="{E9B0030D-3CDB-4F0A-9EEB-6467103AC3A6}" srcOrd="1" destOrd="0" presId="urn:microsoft.com/office/officeart/2008/layout/PictureStrips"/>
    <dgm:cxn modelId="{551FD868-368A-497F-9686-5E5E44E09CED}" type="presParOf" srcId="{A425F922-7D34-4FC2-B6D8-3E8D3EBE1BDE}" destId="{3630F41C-7CF2-4A3C-8853-B27ADDAAB009}" srcOrd="5" destOrd="0" presId="urn:microsoft.com/office/officeart/2008/layout/PictureStrips"/>
    <dgm:cxn modelId="{B5C821E9-3A14-45D3-8FE8-D3A3C6F6217E}" type="presParOf" srcId="{A425F922-7D34-4FC2-B6D8-3E8D3EBE1BDE}" destId="{2E8ABD68-92CF-46DA-8802-C598E5319F13}" srcOrd="6" destOrd="0" presId="urn:microsoft.com/office/officeart/2008/layout/PictureStrips"/>
    <dgm:cxn modelId="{9F7EAD76-3006-4721-9CD2-D97203B42668}" type="presParOf" srcId="{2E8ABD68-92CF-46DA-8802-C598E5319F13}" destId="{443A5E62-296C-4CF9-B1D6-6B73C4D4B52E}" srcOrd="0" destOrd="0" presId="urn:microsoft.com/office/officeart/2008/layout/PictureStrips"/>
    <dgm:cxn modelId="{A15C4D14-C9D1-49BA-91B2-45AE3F43258C}" type="presParOf" srcId="{2E8ABD68-92CF-46DA-8802-C598E5319F13}" destId="{15F632FC-DBBF-4356-8920-388E3ACA5719}" srcOrd="1" destOrd="0" presId="urn:microsoft.com/office/officeart/2008/layout/PictureStrips"/>
    <dgm:cxn modelId="{23EF44A4-B483-4EA2-A6AF-06B68B39B23C}" type="presParOf" srcId="{A425F922-7D34-4FC2-B6D8-3E8D3EBE1BDE}" destId="{90E47C5F-620F-4761-BF23-08BA8E3E128E}" srcOrd="7" destOrd="0" presId="urn:microsoft.com/office/officeart/2008/layout/PictureStrips"/>
    <dgm:cxn modelId="{E7A59F1F-E679-4D2E-AF87-5EA1D3B6A4BD}" type="presParOf" srcId="{A425F922-7D34-4FC2-B6D8-3E8D3EBE1BDE}" destId="{E46C206F-A4F4-40B0-9B61-8B73D81B69B4}" srcOrd="8" destOrd="0" presId="urn:microsoft.com/office/officeart/2008/layout/PictureStrips"/>
    <dgm:cxn modelId="{4E976436-BE81-4DA1-87BA-DF56E42E712C}" type="presParOf" srcId="{E46C206F-A4F4-40B0-9B61-8B73D81B69B4}" destId="{A7093249-F046-4579-B1AA-7E63A3ADBF7B}" srcOrd="0" destOrd="0" presId="urn:microsoft.com/office/officeart/2008/layout/PictureStrips"/>
    <dgm:cxn modelId="{F04A8282-86C4-4A67-B160-479C7F9CC438}" type="presParOf" srcId="{E46C206F-A4F4-40B0-9B61-8B73D81B69B4}" destId="{5A9EB0E8-1E2B-41CF-8580-9941510E062E}" srcOrd="1" destOrd="0" presId="urn:microsoft.com/office/officeart/2008/layout/PictureStrips"/>
    <dgm:cxn modelId="{15A32C9E-F729-40E7-B538-E895A32566B9}" type="presParOf" srcId="{A425F922-7D34-4FC2-B6D8-3E8D3EBE1BDE}" destId="{B54FACE7-6852-48F2-B087-4AA26485AF34}" srcOrd="9" destOrd="0" presId="urn:microsoft.com/office/officeart/2008/layout/PictureStrips"/>
    <dgm:cxn modelId="{752712D5-1159-4F70-87D4-D876EDCDB3C0}" type="presParOf" srcId="{A425F922-7D34-4FC2-B6D8-3E8D3EBE1BDE}" destId="{02CEEFCD-8946-491A-BEED-A19A02B63ED2}" srcOrd="10" destOrd="0" presId="urn:microsoft.com/office/officeart/2008/layout/PictureStrips"/>
    <dgm:cxn modelId="{F9E19425-35A0-4CE4-A0DC-C57D512A2E38}" type="presParOf" srcId="{02CEEFCD-8946-491A-BEED-A19A02B63ED2}" destId="{442A29C8-4692-41DC-8B20-9DF920A000CA}" srcOrd="0" destOrd="0" presId="urn:microsoft.com/office/officeart/2008/layout/PictureStrips"/>
    <dgm:cxn modelId="{DDB6A8E3-B6DF-4475-A871-B5B67BD2EE42}" type="presParOf" srcId="{02CEEFCD-8946-491A-BEED-A19A02B63ED2}" destId="{EF6D7AE2-223F-4459-9D2E-1F045D073DF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05385F-B528-4D67-99BB-52F2D3E59652}" type="doc">
      <dgm:prSet loTypeId="urn:microsoft.com/office/officeart/2005/8/layout/hList7" loCatId="process" qsTypeId="urn:microsoft.com/office/officeart/2005/8/quickstyle/simple3" qsCatId="simple" csTypeId="urn:microsoft.com/office/officeart/2005/8/colors/accent3_1" csCatId="accent3" phldr="1"/>
      <dgm:spPr/>
      <dgm:t>
        <a:bodyPr/>
        <a:lstStyle/>
        <a:p>
          <a:endParaRPr lang="ru-RU"/>
        </a:p>
      </dgm:t>
    </dgm:pt>
    <dgm:pt modelId="{A42AEEC5-BEC3-4C7E-A8DE-D9BA2F779487}">
      <dgm:prSet custT="1"/>
      <dgm:spPr/>
      <dgm:t>
        <a:bodyPr/>
        <a:lstStyle/>
        <a:p>
          <a:pPr rtl="0">
            <a:lnSpc>
              <a:spcPct val="90000"/>
            </a:lnSpc>
          </a:pPr>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Main products:</a:t>
          </a:r>
          <a:endParaRPr lang="ru-RU" sz="1600" b="1" kern="1200" dirty="0">
            <a:solidFill>
              <a:schemeClr val="tx1">
                <a:lumMod val="75000"/>
                <a:lumOff val="25000"/>
              </a:schemeClr>
            </a:solidFill>
            <a:latin typeface="Arial" panose="020B0604020202020204" pitchFamily="34" charset="0"/>
            <a:ea typeface="+mn-ea"/>
            <a:cs typeface="Arial" panose="020B0604020202020204" pitchFamily="34" charset="0"/>
          </a:endParaRPr>
        </a:p>
      </dgm:t>
    </dgm:pt>
    <dgm:pt modelId="{EE27084B-89E6-4C29-B262-955D3D6B79AC}" type="parTrans" cxnId="{A1BF20AC-41FA-42D8-A10C-749DCF8F3C7E}">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9DA1EBAA-DC63-4E53-9B57-E02805430626}" type="sibTrans" cxnId="{A1BF20AC-41FA-42D8-A10C-749DCF8F3C7E}">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F72416B0-3D34-4248-AEA2-235715A1121E}">
      <dgm:prSet custT="1"/>
      <dgm:spPr/>
      <dgm:t>
        <a:bodyPr/>
        <a:lstStyle/>
        <a:p>
          <a:pPr algn="l" rtl="0"/>
          <a:endPar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algn="l" rtl="0"/>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Assets subject to the Leasing:</a:t>
          </a:r>
        </a:p>
        <a:p>
          <a:pPr algn="l" rtl="0"/>
          <a:r>
            <a:rPr lang="en-US" sz="1400" kern="1200" dirty="0">
              <a:solidFill>
                <a:schemeClr val="tx1">
                  <a:lumMod val="75000"/>
                  <a:lumOff val="25000"/>
                </a:schemeClr>
              </a:solidFill>
              <a:latin typeface="Arial" panose="020B0604020202020204" pitchFamily="34" charset="0"/>
              <a:ea typeface="+mn-ea"/>
              <a:cs typeface="Arial" panose="020B0604020202020204" pitchFamily="34" charset="0"/>
            </a:rPr>
            <a:t>- Commercial Real Estate</a:t>
          </a:r>
        </a:p>
        <a:p>
          <a:pPr algn="l" rtl="0"/>
          <a:r>
            <a:rPr lang="en-US" sz="1400" kern="1200" dirty="0">
              <a:solidFill>
                <a:schemeClr val="tx1">
                  <a:lumMod val="75000"/>
                  <a:lumOff val="25000"/>
                </a:schemeClr>
              </a:solidFill>
              <a:latin typeface="Arial" panose="020B0604020202020204" pitchFamily="34" charset="0"/>
              <a:ea typeface="+mn-ea"/>
              <a:cs typeface="Arial" panose="020B0604020202020204" pitchFamily="34" charset="0"/>
            </a:rPr>
            <a:t>- Machinery and equipment</a:t>
          </a:r>
        </a:p>
        <a:p>
          <a:pPr algn="l" rtl="0"/>
          <a:r>
            <a:rPr lang="en-US" sz="1400" kern="1200" dirty="0">
              <a:solidFill>
                <a:schemeClr val="tx1">
                  <a:lumMod val="75000"/>
                  <a:lumOff val="25000"/>
                </a:schemeClr>
              </a:solidFill>
              <a:latin typeface="Arial" panose="020B0604020202020204" pitchFamily="34" charset="0"/>
              <a:ea typeface="+mn-ea"/>
              <a:cs typeface="Arial" panose="020B0604020202020204" pitchFamily="34" charset="0"/>
            </a:rPr>
            <a:t>- Transportation vehicles</a:t>
          </a:r>
        </a:p>
        <a:p>
          <a:pPr algn="l" rtl="0"/>
          <a:r>
            <a:rPr lang="en-US" sz="1400" kern="1200" dirty="0">
              <a:solidFill>
                <a:schemeClr val="tx1">
                  <a:lumMod val="75000"/>
                  <a:lumOff val="25000"/>
                </a:schemeClr>
              </a:solidFill>
              <a:latin typeface="Arial" panose="020B0604020202020204" pitchFamily="34" charset="0"/>
              <a:ea typeface="+mn-ea"/>
              <a:cs typeface="Arial" panose="020B0604020202020204" pitchFamily="34" charset="0"/>
            </a:rPr>
            <a:t>- Heavy machinery</a:t>
          </a:r>
        </a:p>
        <a:p>
          <a:pPr algn="l" rtl="0"/>
          <a:r>
            <a:rPr lang="en-US" sz="1400" kern="1200" dirty="0">
              <a:solidFill>
                <a:schemeClr val="tx1">
                  <a:lumMod val="75000"/>
                  <a:lumOff val="25000"/>
                </a:schemeClr>
              </a:solidFill>
              <a:latin typeface="Arial" panose="020B0604020202020204" pitchFamily="34" charset="0"/>
              <a:ea typeface="+mn-ea"/>
              <a:cs typeface="Arial" panose="020B0604020202020204" pitchFamily="34" charset="0"/>
            </a:rPr>
            <a:t>- Agricultural machinery</a:t>
          </a:r>
        </a:p>
        <a:p>
          <a:pPr algn="l" rtl="0"/>
          <a:r>
            <a:rPr lang="en-US" sz="1400" kern="1200" dirty="0">
              <a:solidFill>
                <a:schemeClr val="tx1">
                  <a:lumMod val="75000"/>
                  <a:lumOff val="25000"/>
                </a:schemeClr>
              </a:solidFill>
              <a:latin typeface="Arial" panose="020B0604020202020204" pitchFamily="34" charset="0"/>
              <a:ea typeface="+mn-ea"/>
              <a:cs typeface="Arial" panose="020B0604020202020204" pitchFamily="34" charset="0"/>
            </a:rPr>
            <a:t>- Industrial equipment</a:t>
          </a:r>
        </a:p>
        <a:p>
          <a:pPr algn="l" rtl="0"/>
          <a:r>
            <a:rPr lang="en-US" sz="1400" kern="1200" dirty="0">
              <a:solidFill>
                <a:schemeClr val="tx1">
                  <a:lumMod val="75000"/>
                  <a:lumOff val="25000"/>
                </a:schemeClr>
              </a:solidFill>
              <a:latin typeface="Arial" panose="020B0604020202020204" pitchFamily="34" charset="0"/>
              <a:ea typeface="+mn-ea"/>
              <a:cs typeface="Arial" panose="020B0604020202020204" pitchFamily="34" charset="0"/>
            </a:rPr>
            <a:t>- Medical devices</a:t>
          </a:r>
        </a:p>
      </dgm:t>
    </dgm:pt>
    <dgm:pt modelId="{759D4B83-9B3A-4D8C-A9EC-360FD8C16694}" type="parTrans" cxnId="{AB29025B-BBE0-44F0-8587-EFF950BAAF1E}">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6BE08869-0A54-4B6F-AF53-B80B44074DBF}" type="sibTrans" cxnId="{AB29025B-BBE0-44F0-8587-EFF950BAAF1E}">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A52997BC-8D5A-485E-9EAF-BC54C126DE32}">
      <dgm:prSet custT="1"/>
      <dgm:spPr/>
      <dgm:t>
        <a:bodyPr/>
        <a:lstStyle/>
        <a:p>
          <a:pPr rtl="0"/>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Main Market Segmentation:</a:t>
          </a:r>
          <a:endParaRPr lang="ru-RU" sz="1600" b="1" kern="1200" dirty="0">
            <a:solidFill>
              <a:schemeClr val="tx1">
                <a:lumMod val="75000"/>
                <a:lumOff val="25000"/>
              </a:schemeClr>
            </a:solidFill>
            <a:latin typeface="Arial" panose="020B0604020202020204" pitchFamily="34" charset="0"/>
            <a:ea typeface="+mn-ea"/>
            <a:cs typeface="Arial" panose="020B0604020202020204" pitchFamily="34" charset="0"/>
          </a:endParaRPr>
        </a:p>
      </dgm:t>
    </dgm:pt>
    <dgm:pt modelId="{77717CDE-F68D-48E3-B6EE-A43DC34E0726}" type="parTrans" cxnId="{4C5C5894-6857-4D96-BF34-16397B6BACC6}">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BB0F1C09-C994-4EF0-9EF1-371AE1C1C2D4}" type="sibTrans" cxnId="{4C5C5894-6857-4D96-BF34-16397B6BACC6}">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D9FFDE17-82E9-4252-BC7F-B4F91AC34574}">
      <dgm:prSet custT="1"/>
      <dgm:spPr/>
      <dgm:t>
        <a:bodyPr/>
        <a:lstStyle/>
        <a:p>
          <a:pPr rtl="0"/>
          <a:r>
            <a:rPr lang="en-US" sz="1400" kern="1200" dirty="0">
              <a:solidFill>
                <a:schemeClr val="tx1">
                  <a:lumMod val="75000"/>
                  <a:lumOff val="25000"/>
                </a:schemeClr>
              </a:solidFill>
              <a:latin typeface="Arial" panose="020B0604020202020204" pitchFamily="34" charset="0"/>
              <a:ea typeface="+mn-ea"/>
              <a:cs typeface="Arial" panose="020B0604020202020204" pitchFamily="34" charset="0"/>
            </a:rPr>
            <a:t>Transportation</a:t>
          </a:r>
          <a:endParaRPr lang="ru-RU"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dgm:t>
    </dgm:pt>
    <dgm:pt modelId="{A4780A98-7804-4953-B2BE-2B8A11118BC3}" type="parTrans" cxnId="{E7F8A00A-A24B-43B5-BFBB-A20676FA8A34}">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193A0CEF-628B-462B-8762-856E2AEC9103}" type="sibTrans" cxnId="{E7F8A00A-A24B-43B5-BFBB-A20676FA8A34}">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82C50279-2C88-4767-910E-6E46045A0D07}">
      <dgm:prSet custT="1"/>
      <dgm:spPr/>
      <dgm:t>
        <a:bodyPr/>
        <a:lstStyle/>
        <a:p>
          <a:pPr rtl="0"/>
          <a:r>
            <a:rPr lang="en-US" sz="1400" kern="1200" dirty="0">
              <a:solidFill>
                <a:schemeClr val="tx1">
                  <a:lumMod val="75000"/>
                  <a:lumOff val="25000"/>
                </a:schemeClr>
              </a:solidFill>
              <a:latin typeface="Arial" panose="020B0604020202020204" pitchFamily="34" charset="0"/>
              <a:ea typeface="+mn-ea"/>
              <a:cs typeface="Arial" panose="020B0604020202020204" pitchFamily="34" charset="0"/>
            </a:rPr>
            <a:t>Manufacturing</a:t>
          </a:r>
          <a:endParaRPr lang="ru-RU"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dgm:t>
    </dgm:pt>
    <dgm:pt modelId="{6FBF0666-AC4B-44DE-9A99-7606654A6B89}" type="parTrans" cxnId="{80495F4A-3A89-4414-9F66-E2E713DAB1CC}">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7D2FCDE5-5AA2-4110-9659-E42E37E246D7}" type="sibTrans" cxnId="{80495F4A-3A89-4414-9F66-E2E713DAB1CC}">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5852698A-BFF2-4CE3-BB09-8F4AE67BF155}">
      <dgm:prSet custT="1"/>
      <dgm:spPr/>
      <dgm:t>
        <a:bodyPr/>
        <a:lstStyle/>
        <a:p>
          <a:pPr rtl="0"/>
          <a:r>
            <a:rPr lang="en-US" sz="1400" kern="1200" dirty="0">
              <a:solidFill>
                <a:schemeClr val="tx1">
                  <a:lumMod val="75000"/>
                  <a:lumOff val="25000"/>
                </a:schemeClr>
              </a:solidFill>
              <a:latin typeface="Arial" panose="020B0604020202020204" pitchFamily="34" charset="0"/>
              <a:ea typeface="+mn-ea"/>
              <a:cs typeface="Arial" panose="020B0604020202020204" pitchFamily="34" charset="0"/>
            </a:rPr>
            <a:t>Hospitals &amp; medical centers</a:t>
          </a:r>
          <a:endParaRPr lang="ru-RU"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dgm:t>
    </dgm:pt>
    <dgm:pt modelId="{C9B7E431-7A9F-40D1-B9D7-E3630395D6FE}" type="parTrans" cxnId="{69A6188A-ACA3-4157-B67A-E9E4554A35A0}">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A36BD1E6-4323-4FCD-B083-7CF53D94CC8B}" type="sibTrans" cxnId="{69A6188A-ACA3-4157-B67A-E9E4554A35A0}">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00DB67FF-0B6A-42E9-937C-26FB536C987A}">
      <dgm:prSet custT="1"/>
      <dgm:spPr/>
      <dgm:t>
        <a:bodyPr/>
        <a:lstStyle/>
        <a:p>
          <a:pPr rtl="0"/>
          <a:r>
            <a:rPr lang="en-US" sz="1400" kern="1200" dirty="0">
              <a:solidFill>
                <a:schemeClr val="tx1">
                  <a:lumMod val="75000"/>
                  <a:lumOff val="25000"/>
                </a:schemeClr>
              </a:solidFill>
              <a:latin typeface="Arial" panose="020B0604020202020204" pitchFamily="34" charset="0"/>
              <a:ea typeface="+mn-ea"/>
              <a:cs typeface="Arial" panose="020B0604020202020204" pitchFamily="34" charset="0"/>
            </a:rPr>
            <a:t>Construction</a:t>
          </a:r>
          <a:endParaRPr lang="ru-RU"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dgm:t>
    </dgm:pt>
    <dgm:pt modelId="{C7C2A38D-EE34-4EB9-A351-F4BF501E923F}" type="parTrans" cxnId="{F68474D7-95D4-4973-A1DB-B666CDABE016}">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FC6223D8-6D40-4E38-A274-83D6BCC8E049}" type="sibTrans" cxnId="{F68474D7-95D4-4973-A1DB-B666CDABE016}">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F52404F7-A377-4C42-92AC-FC10B1EA02C7}">
      <dgm:prSet custT="1"/>
      <dgm:spPr/>
      <dgm:t>
        <a:bodyPr/>
        <a:lstStyle/>
        <a:p>
          <a:pPr rtl="0"/>
          <a:r>
            <a:rPr lang="en-US" sz="1400" kern="1200" dirty="0">
              <a:solidFill>
                <a:schemeClr val="tx1">
                  <a:lumMod val="75000"/>
                  <a:lumOff val="25000"/>
                </a:schemeClr>
              </a:solidFill>
              <a:latin typeface="Arial" panose="020B0604020202020204" pitchFamily="34" charset="0"/>
              <a:ea typeface="+mn-ea"/>
              <a:cs typeface="Arial" panose="020B0604020202020204" pitchFamily="34" charset="0"/>
            </a:rPr>
            <a:t>Road construction</a:t>
          </a:r>
          <a:endParaRPr lang="ru-RU"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dgm:t>
    </dgm:pt>
    <dgm:pt modelId="{EC0C4A1B-2EAD-4CF8-BE81-C66F97E40E93}" type="parTrans" cxnId="{0FB58790-CB8E-4B39-8A6C-06A45CDD568B}">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B402E20E-A211-4245-8190-F5E6A8030886}" type="sibTrans" cxnId="{0FB58790-CB8E-4B39-8A6C-06A45CDD568B}">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5EA46B67-DD6E-46EE-9CDA-6380201E2D81}">
      <dgm:prSet custT="1"/>
      <dgm:spPr/>
      <dgm:t>
        <a:bodyPr/>
        <a:lstStyle/>
        <a:p>
          <a:pPr rtl="0"/>
          <a:r>
            <a:rPr lang="en-US" sz="1400" kern="1200" dirty="0">
              <a:solidFill>
                <a:schemeClr val="tx1">
                  <a:lumMod val="75000"/>
                  <a:lumOff val="25000"/>
                </a:schemeClr>
              </a:solidFill>
              <a:latin typeface="Arial" panose="020B0604020202020204" pitchFamily="34" charset="0"/>
              <a:ea typeface="+mn-ea"/>
              <a:cs typeface="Arial" panose="020B0604020202020204" pitchFamily="34" charset="0"/>
            </a:rPr>
            <a:t>Food industry &amp; storage</a:t>
          </a:r>
          <a:endParaRPr lang="ru-RU"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dgm:t>
    </dgm:pt>
    <dgm:pt modelId="{A26A9020-A1A7-4279-8510-378BA9C2B757}" type="parTrans" cxnId="{FDC02F28-13FD-4DFA-979D-DBEDB4337797}">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C042CBE4-E1E2-47C6-A4D7-F0A58791C1C5}" type="sibTrans" cxnId="{FDC02F28-13FD-4DFA-979D-DBEDB4337797}">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D4D3F75B-765D-4CB2-A188-A5A4D8B7CE8F}">
      <dgm:prSet custT="1"/>
      <dgm:spPr/>
      <dgm:t>
        <a:bodyPr/>
        <a:lstStyle/>
        <a:p>
          <a:pPr rtl="0"/>
          <a:r>
            <a:rPr lang="en-US" sz="1400" kern="1200" dirty="0">
              <a:solidFill>
                <a:schemeClr val="tx1">
                  <a:lumMod val="75000"/>
                  <a:lumOff val="25000"/>
                </a:schemeClr>
              </a:solidFill>
              <a:latin typeface="Arial" panose="020B0604020202020204" pitchFamily="34" charset="0"/>
              <a:ea typeface="+mn-ea"/>
              <a:cs typeface="Arial" panose="020B0604020202020204" pitchFamily="34" charset="0"/>
            </a:rPr>
            <a:t>Commercial property</a:t>
          </a:r>
          <a:endParaRPr lang="ru-RU"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dgm:t>
    </dgm:pt>
    <dgm:pt modelId="{F6C10DA1-C249-43F4-A37F-B22BA7B06F38}" type="parTrans" cxnId="{6DBFF856-717D-41C9-A970-7AC26432A8A6}">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397B587D-9C7D-4540-8F70-BA892603EB9E}" type="sibTrans" cxnId="{6DBFF856-717D-41C9-A970-7AC26432A8A6}">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652AD7C3-3452-410F-B5CA-16B6240CC3F1}">
      <dgm:prSet custT="1"/>
      <dgm:spPr/>
      <dgm:t>
        <a:bodyPr/>
        <a:lstStyle/>
        <a:p>
          <a:pPr rtl="0"/>
          <a:r>
            <a:rPr lang="en-US" sz="1400" kern="1200" dirty="0">
              <a:solidFill>
                <a:schemeClr val="tx1">
                  <a:lumMod val="75000"/>
                  <a:lumOff val="25000"/>
                </a:schemeClr>
              </a:solidFill>
              <a:latin typeface="Arial" panose="020B0604020202020204" pitchFamily="34" charset="0"/>
              <a:ea typeface="+mn-ea"/>
              <a:cs typeface="Arial" panose="020B0604020202020204" pitchFamily="34" charset="0"/>
            </a:rPr>
            <a:t>Mining</a:t>
          </a:r>
          <a:endParaRPr lang="ru-RU"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dgm:t>
    </dgm:pt>
    <dgm:pt modelId="{3DCB1551-4DDF-4AFC-9EEB-54CBD2AF7C6D}" type="parTrans" cxnId="{54DC7B52-03F8-44E4-9792-9FA20ADB01F2}">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F835A997-C0A4-4FA6-B0AA-1BAF3C26AE9F}" type="sibTrans" cxnId="{54DC7B52-03F8-44E4-9792-9FA20ADB01F2}">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FB241977-A999-4113-A19A-B8C7E6127E7B}">
      <dgm:prSet custT="1"/>
      <dgm:spPr/>
      <dgm:t>
        <a:bodyPr/>
        <a:lstStyle/>
        <a:p>
          <a:pPr rtl="0"/>
          <a:r>
            <a:rPr lang="en-US" sz="1400" kern="1200" dirty="0">
              <a:solidFill>
                <a:schemeClr val="tx1">
                  <a:lumMod val="75000"/>
                  <a:lumOff val="25000"/>
                </a:schemeClr>
              </a:solidFill>
              <a:latin typeface="Arial" panose="020B0604020202020204" pitchFamily="34" charset="0"/>
              <a:ea typeface="+mn-ea"/>
              <a:cs typeface="Arial" panose="020B0604020202020204" pitchFamily="34" charset="0"/>
            </a:rPr>
            <a:t>Agriculture</a:t>
          </a:r>
          <a:endParaRPr lang="ru-RU"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dgm:t>
    </dgm:pt>
    <dgm:pt modelId="{5C50D098-5B98-4635-AC10-593F80AED72B}" type="parTrans" cxnId="{6A8BD8CD-D48A-46C2-9F7D-D1786586F29F}">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A4951DD6-FC6B-4E77-AC3D-86409A8CC841}" type="sibTrans" cxnId="{6A8BD8CD-D48A-46C2-9F7D-D1786586F29F}">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01804645-794C-4AA4-B411-8415FA3C37B2}">
      <dgm:prSet custT="1"/>
      <dgm:spPr/>
      <dgm:t>
        <a:bodyPr/>
        <a:lstStyle/>
        <a:p>
          <a:pPr rtl="0">
            <a:lnSpc>
              <a:spcPct val="150000"/>
            </a:lnSpc>
          </a:pPr>
          <a:r>
            <a:rPr lang="en-US" sz="1600" b="1" i="1" kern="1200" dirty="0">
              <a:solidFill>
                <a:schemeClr val="tx1">
                  <a:lumMod val="75000"/>
                  <a:lumOff val="25000"/>
                </a:schemeClr>
              </a:solidFill>
              <a:latin typeface="Arial" panose="020B0604020202020204" pitchFamily="34" charset="0"/>
              <a:ea typeface="+mn-ea"/>
              <a:cs typeface="Arial" panose="020B0604020202020204" pitchFamily="34" charset="0"/>
            </a:rPr>
            <a:t>Financial leasing:</a:t>
          </a:r>
          <a:r>
            <a:rPr lang="ru-RU" sz="1600" b="1" i="1" kern="1200" dirty="0">
              <a:solidFill>
                <a:schemeClr val="tx1">
                  <a:lumMod val="75000"/>
                  <a:lumOff val="25000"/>
                </a:schemeClr>
              </a:solidFill>
              <a:latin typeface="Arial" panose="020B0604020202020204" pitchFamily="34" charset="0"/>
              <a:ea typeface="+mn-ea"/>
              <a:cs typeface="Arial" panose="020B0604020202020204" pitchFamily="34" charset="0"/>
            </a:rPr>
            <a:t> </a:t>
          </a:r>
          <a:r>
            <a:rPr lang="en-US" sz="1600" kern="1200" dirty="0" err="1">
              <a:solidFill>
                <a:schemeClr val="tx1">
                  <a:lumMod val="75000"/>
                  <a:lumOff val="25000"/>
                </a:schemeClr>
              </a:solidFill>
              <a:latin typeface="Arial" panose="020B0604020202020204" pitchFamily="34" charset="0"/>
              <a:ea typeface="+mn-ea"/>
              <a:cs typeface="Arial" panose="020B0604020202020204" pitchFamily="34" charset="0"/>
            </a:rPr>
            <a:t>Ijara</a:t>
          </a:r>
          <a:r>
            <a:rPr lang="en-US" sz="1600" kern="1200" dirty="0">
              <a:solidFill>
                <a:schemeClr val="tx1">
                  <a:lumMod val="75000"/>
                  <a:lumOff val="25000"/>
                </a:schemeClr>
              </a:solidFill>
              <a:latin typeface="Arial" panose="020B0604020202020204" pitchFamily="34" charset="0"/>
              <a:ea typeface="+mn-ea"/>
              <a:cs typeface="Arial" panose="020B0604020202020204" pitchFamily="34" charset="0"/>
            </a:rPr>
            <a:t> </a:t>
          </a:r>
          <a:r>
            <a:rPr lang="en-US" sz="1600" kern="1200" dirty="0" err="1">
              <a:solidFill>
                <a:schemeClr val="tx1">
                  <a:lumMod val="75000"/>
                  <a:lumOff val="25000"/>
                </a:schemeClr>
              </a:solidFill>
              <a:latin typeface="Arial" panose="020B0604020202020204" pitchFamily="34" charset="0"/>
              <a:ea typeface="+mn-ea"/>
              <a:cs typeface="Arial" panose="020B0604020202020204" pitchFamily="34" charset="0"/>
            </a:rPr>
            <a:t>Muntahia</a:t>
          </a:r>
          <a:r>
            <a:rPr lang="en-US" sz="1600" kern="1200" dirty="0">
              <a:solidFill>
                <a:schemeClr val="tx1">
                  <a:lumMod val="75000"/>
                  <a:lumOff val="25000"/>
                </a:schemeClr>
              </a:solidFill>
              <a:latin typeface="Arial" panose="020B0604020202020204" pitchFamily="34" charset="0"/>
              <a:ea typeface="+mn-ea"/>
              <a:cs typeface="Arial" panose="020B0604020202020204" pitchFamily="34" charset="0"/>
            </a:rPr>
            <a:t> </a:t>
          </a:r>
          <a:r>
            <a:rPr lang="en-US" sz="1600" kern="1200" dirty="0" err="1">
              <a:solidFill>
                <a:schemeClr val="tx1">
                  <a:lumMod val="75000"/>
                  <a:lumOff val="25000"/>
                </a:schemeClr>
              </a:solidFill>
              <a:latin typeface="Arial" panose="020B0604020202020204" pitchFamily="34" charset="0"/>
              <a:ea typeface="+mn-ea"/>
              <a:cs typeface="Arial" panose="020B0604020202020204" pitchFamily="34" charset="0"/>
            </a:rPr>
            <a:t>Bitamleek</a:t>
          </a:r>
          <a:endParaRPr lang="ru-RU" sz="1600" kern="1200" dirty="0">
            <a:solidFill>
              <a:schemeClr val="tx1">
                <a:lumMod val="75000"/>
                <a:lumOff val="25000"/>
              </a:schemeClr>
            </a:solidFill>
            <a:latin typeface="Arial" panose="020B0604020202020204" pitchFamily="34" charset="0"/>
            <a:ea typeface="+mn-ea"/>
            <a:cs typeface="Arial" panose="020B0604020202020204" pitchFamily="34" charset="0"/>
          </a:endParaRPr>
        </a:p>
      </dgm:t>
    </dgm:pt>
    <dgm:pt modelId="{55607F27-BC57-4750-860D-1EB0BB7E300D}" type="sibTrans" cxnId="{7D06AF59-32C7-4425-BFD6-18E71F97D504}">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DABB5207-9B5D-43A4-8113-781189081C9A}" type="parTrans" cxnId="{7D06AF59-32C7-4425-BFD6-18E71F97D504}">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B13F4157-8D7C-46EF-BD53-FE1B30E0F979}">
      <dgm:prSet custT="1"/>
      <dgm:spPr/>
      <dgm:t>
        <a:bodyPr/>
        <a:lstStyle/>
        <a:p>
          <a:pPr rtl="0">
            <a:lnSpc>
              <a:spcPct val="150000"/>
            </a:lnSpc>
          </a:pPr>
          <a:r>
            <a:rPr lang="en-US" sz="1600" b="1" i="1" kern="1200" dirty="0">
              <a:solidFill>
                <a:schemeClr val="tx1">
                  <a:lumMod val="75000"/>
                  <a:lumOff val="25000"/>
                </a:schemeClr>
              </a:solidFill>
              <a:latin typeface="Arial" panose="020B0604020202020204" pitchFamily="34" charset="0"/>
              <a:ea typeface="+mn-ea"/>
              <a:cs typeface="Arial" panose="020B0604020202020204" pitchFamily="34" charset="0"/>
            </a:rPr>
            <a:t>Instalment sales: </a:t>
          </a:r>
          <a:r>
            <a:rPr lang="en-US" sz="1600" kern="1200" dirty="0">
              <a:solidFill>
                <a:schemeClr val="tx1">
                  <a:lumMod val="75000"/>
                  <a:lumOff val="25000"/>
                </a:schemeClr>
              </a:solidFill>
              <a:latin typeface="Arial" panose="020B0604020202020204" pitchFamily="34" charset="0"/>
              <a:ea typeface="+mn-ea"/>
              <a:cs typeface="Arial" panose="020B0604020202020204" pitchFamily="34" charset="0"/>
            </a:rPr>
            <a:t>Standard </a:t>
          </a:r>
          <a:r>
            <a:rPr lang="en-US" sz="1600" kern="1200" dirty="0" err="1">
              <a:solidFill>
                <a:schemeClr val="tx1">
                  <a:lumMod val="75000"/>
                  <a:lumOff val="25000"/>
                </a:schemeClr>
              </a:solidFill>
              <a:latin typeface="Arial" panose="020B0604020202020204" pitchFamily="34" charset="0"/>
              <a:ea typeface="+mn-ea"/>
              <a:cs typeface="Arial" panose="020B0604020202020204" pitchFamily="34" charset="0"/>
            </a:rPr>
            <a:t>Murabaha</a:t>
          </a:r>
          <a:r>
            <a:rPr lang="en-US" sz="1600" kern="1200" dirty="0">
              <a:solidFill>
                <a:schemeClr val="tx1">
                  <a:lumMod val="75000"/>
                  <a:lumOff val="25000"/>
                </a:schemeClr>
              </a:solidFill>
              <a:latin typeface="Arial" panose="020B0604020202020204" pitchFamily="34" charset="0"/>
              <a:ea typeface="+mn-ea"/>
              <a:cs typeface="Arial" panose="020B0604020202020204" pitchFamily="34" charset="0"/>
            </a:rPr>
            <a:t> and </a:t>
          </a:r>
          <a:r>
            <a:rPr lang="en-US" sz="1600" kern="1200" dirty="0" err="1">
              <a:solidFill>
                <a:schemeClr val="tx1">
                  <a:lumMod val="75000"/>
                  <a:lumOff val="25000"/>
                </a:schemeClr>
              </a:solidFill>
              <a:latin typeface="Arial" panose="020B0604020202020204" pitchFamily="34" charset="0"/>
              <a:ea typeface="+mn-ea"/>
              <a:cs typeface="Arial" panose="020B0604020202020204" pitchFamily="34" charset="0"/>
            </a:rPr>
            <a:t>Murabaha</a:t>
          </a:r>
          <a:r>
            <a:rPr lang="en-US" sz="1600" kern="1200" dirty="0">
              <a:solidFill>
                <a:schemeClr val="tx1">
                  <a:lumMod val="75000"/>
                  <a:lumOff val="25000"/>
                </a:schemeClr>
              </a:solidFill>
              <a:latin typeface="Arial" panose="020B0604020202020204" pitchFamily="34" charset="0"/>
              <a:ea typeface="+mn-ea"/>
              <a:cs typeface="Arial" panose="020B0604020202020204" pitchFamily="34" charset="0"/>
            </a:rPr>
            <a:t> for purchasing of inventories</a:t>
          </a:r>
          <a:endParaRPr lang="ru-RU" sz="1600" kern="1200" dirty="0">
            <a:solidFill>
              <a:schemeClr val="tx1">
                <a:lumMod val="75000"/>
                <a:lumOff val="25000"/>
              </a:schemeClr>
            </a:solidFill>
            <a:latin typeface="Arial" panose="020B0604020202020204" pitchFamily="34" charset="0"/>
            <a:ea typeface="+mn-ea"/>
            <a:cs typeface="Arial" panose="020B0604020202020204" pitchFamily="34" charset="0"/>
          </a:endParaRPr>
        </a:p>
      </dgm:t>
    </dgm:pt>
    <dgm:pt modelId="{06F0164B-2C33-406D-B0AA-8ED46E02BC91}" type="parTrans" cxnId="{216AC637-71C1-4471-87E2-663832645EC9}">
      <dgm:prSet/>
      <dgm:spPr/>
      <dgm:t>
        <a:bodyPr/>
        <a:lstStyle/>
        <a:p>
          <a:endParaRPr lang="ru-RU"/>
        </a:p>
      </dgm:t>
    </dgm:pt>
    <dgm:pt modelId="{3E146F34-04E4-423D-A107-D901EADE6C51}" type="sibTrans" cxnId="{216AC637-71C1-4471-87E2-663832645EC9}">
      <dgm:prSet/>
      <dgm:spPr/>
      <dgm:t>
        <a:bodyPr/>
        <a:lstStyle/>
        <a:p>
          <a:endParaRPr lang="ru-RU"/>
        </a:p>
      </dgm:t>
    </dgm:pt>
    <dgm:pt modelId="{5ECCCF7A-85ED-4109-91E1-4C6FD2D89869}">
      <dgm:prSet custT="1"/>
      <dgm:spPr/>
      <dgm:t>
        <a:bodyPr/>
        <a:lstStyle/>
        <a:p>
          <a:pPr rtl="0"/>
          <a:r>
            <a:rPr lang="en-US" sz="1400" kern="1200" dirty="0">
              <a:solidFill>
                <a:schemeClr val="tx1">
                  <a:lumMod val="75000"/>
                  <a:lumOff val="25000"/>
                </a:schemeClr>
              </a:solidFill>
              <a:latin typeface="Arial" panose="020B0604020202020204" pitchFamily="34" charset="0"/>
              <a:ea typeface="+mn-ea"/>
              <a:cs typeface="Arial" panose="020B0604020202020204" pitchFamily="34" charset="0"/>
            </a:rPr>
            <a:t>Railway </a:t>
          </a:r>
          <a:endParaRPr lang="ru-RU"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dgm:t>
    </dgm:pt>
    <dgm:pt modelId="{521037BA-6834-4B56-8CEB-9A52E932F577}" type="parTrans" cxnId="{56BC765B-4E39-41E9-8907-FA6D94BE9E5E}">
      <dgm:prSet/>
      <dgm:spPr/>
      <dgm:t>
        <a:bodyPr/>
        <a:lstStyle/>
        <a:p>
          <a:endParaRPr lang="ru-RU"/>
        </a:p>
      </dgm:t>
    </dgm:pt>
    <dgm:pt modelId="{B72D0494-DCB6-4BA1-AD89-8BDF67800E52}" type="sibTrans" cxnId="{56BC765B-4E39-41E9-8907-FA6D94BE9E5E}">
      <dgm:prSet/>
      <dgm:spPr/>
      <dgm:t>
        <a:bodyPr/>
        <a:lstStyle/>
        <a:p>
          <a:endParaRPr lang="ru-RU"/>
        </a:p>
      </dgm:t>
    </dgm:pt>
    <dgm:pt modelId="{A03D7C8A-FFFE-47EE-9991-3A6187984913}">
      <dgm:prSet custT="1"/>
      <dgm:spPr/>
      <dgm:t>
        <a:bodyPr/>
        <a:lstStyle/>
        <a:p>
          <a:pPr rtl="0"/>
          <a:r>
            <a:rPr lang="en-US" sz="1400" kern="1200" dirty="0">
              <a:solidFill>
                <a:schemeClr val="tx1">
                  <a:lumMod val="75000"/>
                  <a:lumOff val="25000"/>
                </a:schemeClr>
              </a:solidFill>
              <a:latin typeface="Arial" panose="020B0604020202020204" pitchFamily="34" charset="0"/>
              <a:ea typeface="+mn-ea"/>
              <a:cs typeface="Arial" panose="020B0604020202020204" pitchFamily="34" charset="0"/>
            </a:rPr>
            <a:t>FMCG</a:t>
          </a:r>
          <a:endParaRPr lang="ru-RU"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dgm:t>
    </dgm:pt>
    <dgm:pt modelId="{B047D7C5-43FC-45C7-B7C1-2685A52DD510}" type="parTrans" cxnId="{6779843E-4352-4247-8D8A-0A3F2EF6F98E}">
      <dgm:prSet/>
      <dgm:spPr/>
      <dgm:t>
        <a:bodyPr/>
        <a:lstStyle/>
        <a:p>
          <a:endParaRPr lang="ru-RU"/>
        </a:p>
      </dgm:t>
    </dgm:pt>
    <dgm:pt modelId="{4209017B-87E3-4E4E-9B97-DBF7E9A7688F}" type="sibTrans" cxnId="{6779843E-4352-4247-8D8A-0A3F2EF6F98E}">
      <dgm:prSet/>
      <dgm:spPr/>
      <dgm:t>
        <a:bodyPr/>
        <a:lstStyle/>
        <a:p>
          <a:endParaRPr lang="ru-RU"/>
        </a:p>
      </dgm:t>
    </dgm:pt>
    <dgm:pt modelId="{63B39832-F33A-4F78-8151-AF02024116FF}">
      <dgm:prSet custT="1"/>
      <dgm:spPr/>
      <dgm:t>
        <a:bodyPr/>
        <a:lstStyle/>
        <a:p>
          <a:pPr rtl="0"/>
          <a:r>
            <a:rPr lang="en-US" sz="1400" kern="1200" dirty="0">
              <a:solidFill>
                <a:schemeClr val="tx1">
                  <a:lumMod val="75000"/>
                  <a:lumOff val="25000"/>
                </a:schemeClr>
              </a:solidFill>
              <a:latin typeface="Arial" panose="020B0604020202020204" pitchFamily="34" charset="0"/>
              <a:ea typeface="+mn-ea"/>
              <a:cs typeface="Arial" panose="020B0604020202020204" pitchFamily="34" charset="0"/>
            </a:rPr>
            <a:t>Renewable sources of energy</a:t>
          </a:r>
          <a:endParaRPr lang="ru-RU"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dgm:t>
    </dgm:pt>
    <dgm:pt modelId="{C621A3DC-8A61-4121-BBCA-AAFFA351F474}" type="parTrans" cxnId="{22E17A18-5F41-4BD7-A226-12562B80111A}">
      <dgm:prSet/>
      <dgm:spPr/>
      <dgm:t>
        <a:bodyPr/>
        <a:lstStyle/>
        <a:p>
          <a:endParaRPr lang="ru-RU"/>
        </a:p>
      </dgm:t>
    </dgm:pt>
    <dgm:pt modelId="{4772A25D-A309-4E98-9344-21513205615F}" type="sibTrans" cxnId="{22E17A18-5F41-4BD7-A226-12562B80111A}">
      <dgm:prSet/>
      <dgm:spPr/>
      <dgm:t>
        <a:bodyPr/>
        <a:lstStyle/>
        <a:p>
          <a:endParaRPr lang="ru-RU"/>
        </a:p>
      </dgm:t>
    </dgm:pt>
    <dgm:pt modelId="{7A06E9BA-38C8-4E6F-B802-ED79B95AFABA}" type="pres">
      <dgm:prSet presAssocID="{6E05385F-B528-4D67-99BB-52F2D3E59652}" presName="Name0" presStyleCnt="0">
        <dgm:presLayoutVars>
          <dgm:dir/>
          <dgm:resizeHandles val="exact"/>
        </dgm:presLayoutVars>
      </dgm:prSet>
      <dgm:spPr/>
    </dgm:pt>
    <dgm:pt modelId="{7A8B94E4-9AF1-4768-A251-9221431E42C2}" type="pres">
      <dgm:prSet presAssocID="{6E05385F-B528-4D67-99BB-52F2D3E59652}" presName="fgShape" presStyleLbl="fgShp" presStyleIdx="0" presStyleCnt="1" custScaleY="29788" custLinFactNeighborX="-1383" custLinFactNeighborY="59169"/>
      <dgm:spPr/>
    </dgm:pt>
    <dgm:pt modelId="{404C1093-2C19-4505-BC31-02248CBF583F}" type="pres">
      <dgm:prSet presAssocID="{6E05385F-B528-4D67-99BB-52F2D3E59652}" presName="linComp" presStyleCnt="0"/>
      <dgm:spPr/>
    </dgm:pt>
    <dgm:pt modelId="{435A304B-DB06-4E5F-88AB-B0D1DF89619C}" type="pres">
      <dgm:prSet presAssocID="{A42AEEC5-BEC3-4C7E-A8DE-D9BA2F779487}" presName="compNode" presStyleCnt="0"/>
      <dgm:spPr/>
    </dgm:pt>
    <dgm:pt modelId="{60DD97AA-A353-415E-A989-E0BCEB6635F0}" type="pres">
      <dgm:prSet presAssocID="{A42AEEC5-BEC3-4C7E-A8DE-D9BA2F779487}" presName="bkgdShape" presStyleLbl="node1" presStyleIdx="0" presStyleCnt="3" custLinFactNeighborX="-13979" custLinFactNeighborY="-1512"/>
      <dgm:spPr/>
    </dgm:pt>
    <dgm:pt modelId="{247F8317-719E-49D6-820A-CD01082A56EB}" type="pres">
      <dgm:prSet presAssocID="{A42AEEC5-BEC3-4C7E-A8DE-D9BA2F779487}" presName="nodeTx" presStyleLbl="node1" presStyleIdx="0" presStyleCnt="3">
        <dgm:presLayoutVars>
          <dgm:bulletEnabled val="1"/>
        </dgm:presLayoutVars>
      </dgm:prSet>
      <dgm:spPr/>
    </dgm:pt>
    <dgm:pt modelId="{CAC43D61-DCCE-466D-9898-A90ADFCDC841}" type="pres">
      <dgm:prSet presAssocID="{A42AEEC5-BEC3-4C7E-A8DE-D9BA2F779487}" presName="invisiNode" presStyleLbl="node1" presStyleIdx="0" presStyleCnt="3"/>
      <dgm:spPr/>
    </dgm:pt>
    <dgm:pt modelId="{B648ACD0-80AB-4B8D-8A81-1444EF667597}" type="pres">
      <dgm:prSet presAssocID="{A42AEEC5-BEC3-4C7E-A8DE-D9BA2F779487}" presName="imagNode" presStyleLbl="fgImgPlace1" presStyleIdx="0" presStyleCnt="3" custScaleX="85576" custScaleY="75388" custLinFactNeighborX="-67" custLinFactNeighborY="-18383"/>
      <dgm:spPr>
        <a:blipFill rotWithShape="1">
          <a:blip xmlns:r="http://schemas.openxmlformats.org/officeDocument/2006/relationships" r:embed="rId1"/>
          <a:stretch>
            <a:fillRect/>
          </a:stretch>
        </a:blipFill>
      </dgm:spPr>
    </dgm:pt>
    <dgm:pt modelId="{AA54CF40-E2E5-47AC-AC66-59F97C3A98C7}" type="pres">
      <dgm:prSet presAssocID="{9DA1EBAA-DC63-4E53-9B57-E02805430626}" presName="sibTrans" presStyleLbl="sibTrans2D1" presStyleIdx="0" presStyleCnt="0"/>
      <dgm:spPr/>
    </dgm:pt>
    <dgm:pt modelId="{BF0A661B-4EDA-457A-AF36-8D922309DA84}" type="pres">
      <dgm:prSet presAssocID="{F72416B0-3D34-4248-AEA2-235715A1121E}" presName="compNode" presStyleCnt="0"/>
      <dgm:spPr/>
    </dgm:pt>
    <dgm:pt modelId="{129C0FD6-175B-4D86-BB23-52D321A026D5}" type="pres">
      <dgm:prSet presAssocID="{F72416B0-3D34-4248-AEA2-235715A1121E}" presName="bkgdShape" presStyleLbl="node1" presStyleIdx="1" presStyleCnt="3" custLinFactNeighborX="518" custLinFactNeighborY="-1391"/>
      <dgm:spPr/>
    </dgm:pt>
    <dgm:pt modelId="{7AE8081E-7B42-4F43-9C83-AA23BBEB4ED7}" type="pres">
      <dgm:prSet presAssocID="{F72416B0-3D34-4248-AEA2-235715A1121E}" presName="nodeTx" presStyleLbl="node1" presStyleIdx="1" presStyleCnt="3">
        <dgm:presLayoutVars>
          <dgm:bulletEnabled val="1"/>
        </dgm:presLayoutVars>
      </dgm:prSet>
      <dgm:spPr/>
    </dgm:pt>
    <dgm:pt modelId="{9A3A4ABA-C63B-4C33-B945-034515F90546}" type="pres">
      <dgm:prSet presAssocID="{F72416B0-3D34-4248-AEA2-235715A1121E}" presName="invisiNode" presStyleLbl="node1" presStyleIdx="1" presStyleCnt="3"/>
      <dgm:spPr/>
    </dgm:pt>
    <dgm:pt modelId="{C21F420F-C2B4-450B-A23E-68303938CB65}" type="pres">
      <dgm:prSet presAssocID="{F72416B0-3D34-4248-AEA2-235715A1121E}" presName="imagNode" presStyleLbl="fgImgPlace1" presStyleIdx="1" presStyleCnt="3" custScaleX="89752" custScaleY="74945" custLinFactNeighborX="-4317" custLinFactNeighborY="-22194"/>
      <dgm:spPr>
        <a:blipFill rotWithShape="1">
          <a:blip xmlns:r="http://schemas.openxmlformats.org/officeDocument/2006/relationships" r:embed="rId2"/>
          <a:stretch>
            <a:fillRect/>
          </a:stretch>
        </a:blipFill>
      </dgm:spPr>
    </dgm:pt>
    <dgm:pt modelId="{34A6D2F0-218E-4F78-8531-1D4B1E00D30B}" type="pres">
      <dgm:prSet presAssocID="{6BE08869-0A54-4B6F-AF53-B80B44074DBF}" presName="sibTrans" presStyleLbl="sibTrans2D1" presStyleIdx="0" presStyleCnt="0"/>
      <dgm:spPr/>
    </dgm:pt>
    <dgm:pt modelId="{DF7B8C92-6779-4FCC-9795-F5377C4357BC}" type="pres">
      <dgm:prSet presAssocID="{A52997BC-8D5A-485E-9EAF-BC54C126DE32}" presName="compNode" presStyleCnt="0"/>
      <dgm:spPr/>
    </dgm:pt>
    <dgm:pt modelId="{A049C9B5-3039-47D6-B334-F12513B7E40D}" type="pres">
      <dgm:prSet presAssocID="{A52997BC-8D5A-485E-9EAF-BC54C126DE32}" presName="bkgdShape" presStyleLbl="node1" presStyleIdx="2" presStyleCnt="3" custLinFactNeighborX="488"/>
      <dgm:spPr/>
    </dgm:pt>
    <dgm:pt modelId="{5ECFFF3D-3BEF-4D91-A97C-0E4B546BA0A6}" type="pres">
      <dgm:prSet presAssocID="{A52997BC-8D5A-485E-9EAF-BC54C126DE32}" presName="nodeTx" presStyleLbl="node1" presStyleIdx="2" presStyleCnt="3">
        <dgm:presLayoutVars>
          <dgm:bulletEnabled val="1"/>
        </dgm:presLayoutVars>
      </dgm:prSet>
      <dgm:spPr/>
    </dgm:pt>
    <dgm:pt modelId="{DBFD4422-D81B-4902-AE74-14CDB56C8BA3}" type="pres">
      <dgm:prSet presAssocID="{A52997BC-8D5A-485E-9EAF-BC54C126DE32}" presName="invisiNode" presStyleLbl="node1" presStyleIdx="2" presStyleCnt="3"/>
      <dgm:spPr/>
    </dgm:pt>
    <dgm:pt modelId="{FDCBB63B-E60B-4260-A40F-28DDAC11DF4B}" type="pres">
      <dgm:prSet presAssocID="{A52997BC-8D5A-485E-9EAF-BC54C126DE32}" presName="imagNode" presStyleLbl="fgImgPlace1" presStyleIdx="2" presStyleCnt="3" custScaleX="92091" custScaleY="91132" custLinFactNeighborX="-3413" custLinFactNeighborY="-21714"/>
      <dgm:spPr>
        <a:blipFill rotWithShape="1">
          <a:blip xmlns:r="http://schemas.openxmlformats.org/officeDocument/2006/relationships" r:embed="rId3"/>
          <a:stretch>
            <a:fillRect/>
          </a:stretch>
        </a:blipFill>
      </dgm:spPr>
    </dgm:pt>
  </dgm:ptLst>
  <dgm:cxnLst>
    <dgm:cxn modelId="{E7F8A00A-A24B-43B5-BFBB-A20676FA8A34}" srcId="{A52997BC-8D5A-485E-9EAF-BC54C126DE32}" destId="{D9FFDE17-82E9-4252-BC7F-B4F91AC34574}" srcOrd="0" destOrd="0" parTransId="{A4780A98-7804-4953-B2BE-2B8A11118BC3}" sibTransId="{193A0CEF-628B-462B-8762-856E2AEC9103}"/>
    <dgm:cxn modelId="{BAF8150C-6CA8-4FB0-9932-8A5A6F0176FE}" type="presOf" srcId="{B13F4157-8D7C-46EF-BD53-FE1B30E0F979}" destId="{247F8317-719E-49D6-820A-CD01082A56EB}" srcOrd="1" destOrd="2" presId="urn:microsoft.com/office/officeart/2005/8/layout/hList7"/>
    <dgm:cxn modelId="{FC81DC16-5588-4BFE-B0A3-24A2A41CE49D}" type="presOf" srcId="{82C50279-2C88-4767-910E-6E46045A0D07}" destId="{A049C9B5-3039-47D6-B334-F12513B7E40D}" srcOrd="0" destOrd="2" presId="urn:microsoft.com/office/officeart/2005/8/layout/hList7"/>
    <dgm:cxn modelId="{22E17A18-5F41-4BD7-A226-12562B80111A}" srcId="{A52997BC-8D5A-485E-9EAF-BC54C126DE32}" destId="{63B39832-F33A-4F78-8151-AF02024116FF}" srcOrd="11" destOrd="0" parTransId="{C621A3DC-8A61-4121-BBCA-AAFFA351F474}" sibTransId="{4772A25D-A309-4E98-9344-21513205615F}"/>
    <dgm:cxn modelId="{D90D8921-9F1D-4156-A397-18EBAB9B5F65}" type="presOf" srcId="{A03D7C8A-FFFE-47EE-9991-3A6187984913}" destId="{5ECFFF3D-3BEF-4D91-A97C-0E4B546BA0A6}" srcOrd="1" destOrd="11" presId="urn:microsoft.com/office/officeart/2005/8/layout/hList7"/>
    <dgm:cxn modelId="{39E59E26-65E1-4738-9BDA-580EF03ED70E}" type="presOf" srcId="{A03D7C8A-FFFE-47EE-9991-3A6187984913}" destId="{A049C9B5-3039-47D6-B334-F12513B7E40D}" srcOrd="0" destOrd="11" presId="urn:microsoft.com/office/officeart/2005/8/layout/hList7"/>
    <dgm:cxn modelId="{FDC02F28-13FD-4DFA-979D-DBEDB4337797}" srcId="{A52997BC-8D5A-485E-9EAF-BC54C126DE32}" destId="{5EA46B67-DD6E-46EE-9CDA-6380201E2D81}" srcOrd="5" destOrd="0" parTransId="{A26A9020-A1A7-4279-8510-378BA9C2B757}" sibTransId="{C042CBE4-E1E2-47C6-A4D7-F0A58791C1C5}"/>
    <dgm:cxn modelId="{028C9B2B-DFA5-4E7F-97AF-5A002149366D}" type="presOf" srcId="{652AD7C3-3452-410F-B5CA-16B6240CC3F1}" destId="{A049C9B5-3039-47D6-B334-F12513B7E40D}" srcOrd="0" destOrd="8" presId="urn:microsoft.com/office/officeart/2005/8/layout/hList7"/>
    <dgm:cxn modelId="{0AC32634-7AAC-442A-BC54-C61684B13BA0}" type="presOf" srcId="{9DA1EBAA-DC63-4E53-9B57-E02805430626}" destId="{AA54CF40-E2E5-47AC-AC66-59F97C3A98C7}" srcOrd="0" destOrd="0" presId="urn:microsoft.com/office/officeart/2005/8/layout/hList7"/>
    <dgm:cxn modelId="{2838A735-90AC-46A3-91A4-577DCCE06ED7}" type="presOf" srcId="{652AD7C3-3452-410F-B5CA-16B6240CC3F1}" destId="{5ECFFF3D-3BEF-4D91-A97C-0E4B546BA0A6}" srcOrd="1" destOrd="8" presId="urn:microsoft.com/office/officeart/2005/8/layout/hList7"/>
    <dgm:cxn modelId="{216AC637-71C1-4471-87E2-663832645EC9}" srcId="{A42AEEC5-BEC3-4C7E-A8DE-D9BA2F779487}" destId="{B13F4157-8D7C-46EF-BD53-FE1B30E0F979}" srcOrd="1" destOrd="0" parTransId="{06F0164B-2C33-406D-B0AA-8ED46E02BC91}" sibTransId="{3E146F34-04E4-423D-A107-D901EADE6C51}"/>
    <dgm:cxn modelId="{C2452639-3B0F-4F7E-B57A-B5C1A69C26ED}" type="presOf" srcId="{63B39832-F33A-4F78-8151-AF02024116FF}" destId="{5ECFFF3D-3BEF-4D91-A97C-0E4B546BA0A6}" srcOrd="1" destOrd="12" presId="urn:microsoft.com/office/officeart/2005/8/layout/hList7"/>
    <dgm:cxn modelId="{9E99473A-C15A-4D54-849C-DE3DF680A92F}" type="presOf" srcId="{A42AEEC5-BEC3-4C7E-A8DE-D9BA2F779487}" destId="{60DD97AA-A353-415E-A989-E0BCEB6635F0}" srcOrd="0" destOrd="0" presId="urn:microsoft.com/office/officeart/2005/8/layout/hList7"/>
    <dgm:cxn modelId="{6779843E-4352-4247-8D8A-0A3F2EF6F98E}" srcId="{A52997BC-8D5A-485E-9EAF-BC54C126DE32}" destId="{A03D7C8A-FFFE-47EE-9991-3A6187984913}" srcOrd="10" destOrd="0" parTransId="{B047D7C5-43FC-45C7-B7C1-2685A52DD510}" sibTransId="{4209017B-87E3-4E4E-9B97-DBF7E9A7688F}"/>
    <dgm:cxn modelId="{AB29025B-BBE0-44F0-8587-EFF950BAAF1E}" srcId="{6E05385F-B528-4D67-99BB-52F2D3E59652}" destId="{F72416B0-3D34-4248-AEA2-235715A1121E}" srcOrd="1" destOrd="0" parTransId="{759D4B83-9B3A-4D8C-A9EC-360FD8C16694}" sibTransId="{6BE08869-0A54-4B6F-AF53-B80B44074DBF}"/>
    <dgm:cxn modelId="{56BC765B-4E39-41E9-8907-FA6D94BE9E5E}" srcId="{A52997BC-8D5A-485E-9EAF-BC54C126DE32}" destId="{5ECCCF7A-85ED-4109-91E1-4C6FD2D89869}" srcOrd="8" destOrd="0" parTransId="{521037BA-6834-4B56-8CEB-9A52E932F577}" sibTransId="{B72D0494-DCB6-4BA1-AD89-8BDF67800E52}"/>
    <dgm:cxn modelId="{2EBC235E-4B0B-4465-9E40-8F8C2AD5E30A}" type="presOf" srcId="{F72416B0-3D34-4248-AEA2-235715A1121E}" destId="{129C0FD6-175B-4D86-BB23-52D321A026D5}" srcOrd="0" destOrd="0" presId="urn:microsoft.com/office/officeart/2005/8/layout/hList7"/>
    <dgm:cxn modelId="{2D531F41-3185-492A-AD27-8F60E536295F}" type="presOf" srcId="{5852698A-BFF2-4CE3-BB09-8F4AE67BF155}" destId="{A049C9B5-3039-47D6-B334-F12513B7E40D}" srcOrd="0" destOrd="3" presId="urn:microsoft.com/office/officeart/2005/8/layout/hList7"/>
    <dgm:cxn modelId="{FE724163-9B0E-4DBA-B686-6FB89F3CD94E}" type="presOf" srcId="{D4D3F75B-765D-4CB2-A188-A5A4D8B7CE8F}" destId="{A049C9B5-3039-47D6-B334-F12513B7E40D}" srcOrd="0" destOrd="7" presId="urn:microsoft.com/office/officeart/2005/8/layout/hList7"/>
    <dgm:cxn modelId="{79BCFE43-92CF-488E-AFE4-7D715CE9886B}" type="presOf" srcId="{A52997BC-8D5A-485E-9EAF-BC54C126DE32}" destId="{5ECFFF3D-3BEF-4D91-A97C-0E4B546BA0A6}" srcOrd="1" destOrd="0" presId="urn:microsoft.com/office/officeart/2005/8/layout/hList7"/>
    <dgm:cxn modelId="{2622DB68-5C21-43D3-A2B6-317509D96C8A}" type="presOf" srcId="{6E05385F-B528-4D67-99BB-52F2D3E59652}" destId="{7A06E9BA-38C8-4E6F-B802-ED79B95AFABA}" srcOrd="0" destOrd="0" presId="urn:microsoft.com/office/officeart/2005/8/layout/hList7"/>
    <dgm:cxn modelId="{80495F4A-3A89-4414-9F66-E2E713DAB1CC}" srcId="{A52997BC-8D5A-485E-9EAF-BC54C126DE32}" destId="{82C50279-2C88-4767-910E-6E46045A0D07}" srcOrd="1" destOrd="0" parTransId="{6FBF0666-AC4B-44DE-9A99-7606654A6B89}" sibTransId="{7D2FCDE5-5AA2-4110-9659-E42E37E246D7}"/>
    <dgm:cxn modelId="{C956A96C-694A-46FD-9550-A9B18972D70B}" type="presOf" srcId="{D4D3F75B-765D-4CB2-A188-A5A4D8B7CE8F}" destId="{5ECFFF3D-3BEF-4D91-A97C-0E4B546BA0A6}" srcOrd="1" destOrd="7" presId="urn:microsoft.com/office/officeart/2005/8/layout/hList7"/>
    <dgm:cxn modelId="{F3D6934F-7D50-44C5-B5E2-E047AF3E2D7B}" type="presOf" srcId="{D9FFDE17-82E9-4252-BC7F-B4F91AC34574}" destId="{A049C9B5-3039-47D6-B334-F12513B7E40D}" srcOrd="0" destOrd="1" presId="urn:microsoft.com/office/officeart/2005/8/layout/hList7"/>
    <dgm:cxn modelId="{54DC7B52-03F8-44E4-9792-9FA20ADB01F2}" srcId="{A52997BC-8D5A-485E-9EAF-BC54C126DE32}" destId="{652AD7C3-3452-410F-B5CA-16B6240CC3F1}" srcOrd="7" destOrd="0" parTransId="{3DCB1551-4DDF-4AFC-9EEB-54CBD2AF7C6D}" sibTransId="{F835A997-C0A4-4FA6-B0AA-1BAF3C26AE9F}"/>
    <dgm:cxn modelId="{D95F0573-7BEC-4843-B882-F372FB82F496}" type="presOf" srcId="{01804645-794C-4AA4-B411-8415FA3C37B2}" destId="{60DD97AA-A353-415E-A989-E0BCEB6635F0}" srcOrd="0" destOrd="1" presId="urn:microsoft.com/office/officeart/2005/8/layout/hList7"/>
    <dgm:cxn modelId="{6DBFF856-717D-41C9-A970-7AC26432A8A6}" srcId="{A52997BC-8D5A-485E-9EAF-BC54C126DE32}" destId="{D4D3F75B-765D-4CB2-A188-A5A4D8B7CE8F}" srcOrd="6" destOrd="0" parTransId="{F6C10DA1-C249-43F4-A37F-B22BA7B06F38}" sibTransId="{397B587D-9C7D-4540-8F70-BA892603EB9E}"/>
    <dgm:cxn modelId="{BDEE0F57-2B96-4629-A46E-AA4CB26F1FBB}" type="presOf" srcId="{5EA46B67-DD6E-46EE-9CDA-6380201E2D81}" destId="{5ECFFF3D-3BEF-4D91-A97C-0E4B546BA0A6}" srcOrd="1" destOrd="6" presId="urn:microsoft.com/office/officeart/2005/8/layout/hList7"/>
    <dgm:cxn modelId="{3043B157-972E-4B60-9EE8-FE7664C0D5AA}" type="presOf" srcId="{F52404F7-A377-4C42-92AC-FC10B1EA02C7}" destId="{A049C9B5-3039-47D6-B334-F12513B7E40D}" srcOrd="0" destOrd="5" presId="urn:microsoft.com/office/officeart/2005/8/layout/hList7"/>
    <dgm:cxn modelId="{7D06AF59-32C7-4425-BFD6-18E71F97D504}" srcId="{A42AEEC5-BEC3-4C7E-A8DE-D9BA2F779487}" destId="{01804645-794C-4AA4-B411-8415FA3C37B2}" srcOrd="0" destOrd="0" parTransId="{DABB5207-9B5D-43A4-8113-781189081C9A}" sibTransId="{55607F27-BC57-4750-860D-1EB0BB7E300D}"/>
    <dgm:cxn modelId="{A1F4EC81-D0C2-49D1-8880-4E6F952AE516}" type="presOf" srcId="{B13F4157-8D7C-46EF-BD53-FE1B30E0F979}" destId="{60DD97AA-A353-415E-A989-E0BCEB6635F0}" srcOrd="0" destOrd="2" presId="urn:microsoft.com/office/officeart/2005/8/layout/hList7"/>
    <dgm:cxn modelId="{69A6188A-ACA3-4157-B67A-E9E4554A35A0}" srcId="{A52997BC-8D5A-485E-9EAF-BC54C126DE32}" destId="{5852698A-BFF2-4CE3-BB09-8F4AE67BF155}" srcOrd="2" destOrd="0" parTransId="{C9B7E431-7A9F-40D1-B9D7-E3630395D6FE}" sibTransId="{A36BD1E6-4323-4FCD-B083-7CF53D94CC8B}"/>
    <dgm:cxn modelId="{E669DB8D-05C8-48A7-9E65-C5D875DCFD9F}" type="presOf" srcId="{FB241977-A999-4113-A19A-B8C7E6127E7B}" destId="{5ECFFF3D-3BEF-4D91-A97C-0E4B546BA0A6}" srcOrd="1" destOrd="10" presId="urn:microsoft.com/office/officeart/2005/8/layout/hList7"/>
    <dgm:cxn modelId="{0FB58790-CB8E-4B39-8A6C-06A45CDD568B}" srcId="{A52997BC-8D5A-485E-9EAF-BC54C126DE32}" destId="{F52404F7-A377-4C42-92AC-FC10B1EA02C7}" srcOrd="4" destOrd="0" parTransId="{EC0C4A1B-2EAD-4CF8-BE81-C66F97E40E93}" sibTransId="{B402E20E-A211-4245-8190-F5E6A8030886}"/>
    <dgm:cxn modelId="{4C5C5894-6857-4D96-BF34-16397B6BACC6}" srcId="{6E05385F-B528-4D67-99BB-52F2D3E59652}" destId="{A52997BC-8D5A-485E-9EAF-BC54C126DE32}" srcOrd="2" destOrd="0" parTransId="{77717CDE-F68D-48E3-B6EE-A43DC34E0726}" sibTransId="{BB0F1C09-C994-4EF0-9EF1-371AE1C1C2D4}"/>
    <dgm:cxn modelId="{FBDCCC9B-28E7-4767-80AB-BAD4E9FE2FEA}" type="presOf" srcId="{00DB67FF-0B6A-42E9-937C-26FB536C987A}" destId="{5ECFFF3D-3BEF-4D91-A97C-0E4B546BA0A6}" srcOrd="1" destOrd="4" presId="urn:microsoft.com/office/officeart/2005/8/layout/hList7"/>
    <dgm:cxn modelId="{38B15D9C-CA44-47FA-8F7F-9D89DEDE240A}" type="presOf" srcId="{5ECCCF7A-85ED-4109-91E1-4C6FD2D89869}" destId="{A049C9B5-3039-47D6-B334-F12513B7E40D}" srcOrd="0" destOrd="9" presId="urn:microsoft.com/office/officeart/2005/8/layout/hList7"/>
    <dgm:cxn modelId="{79DA7BA7-D97B-43DF-AE0B-1670C37EE061}" type="presOf" srcId="{82C50279-2C88-4767-910E-6E46045A0D07}" destId="{5ECFFF3D-3BEF-4D91-A97C-0E4B546BA0A6}" srcOrd="1" destOrd="2" presId="urn:microsoft.com/office/officeart/2005/8/layout/hList7"/>
    <dgm:cxn modelId="{A1BF20AC-41FA-42D8-A10C-749DCF8F3C7E}" srcId="{6E05385F-B528-4D67-99BB-52F2D3E59652}" destId="{A42AEEC5-BEC3-4C7E-A8DE-D9BA2F779487}" srcOrd="0" destOrd="0" parTransId="{EE27084B-89E6-4C29-B262-955D3D6B79AC}" sibTransId="{9DA1EBAA-DC63-4E53-9B57-E02805430626}"/>
    <dgm:cxn modelId="{97878CAD-6894-4588-B5BD-BDAE5EEC2543}" type="presOf" srcId="{FB241977-A999-4113-A19A-B8C7E6127E7B}" destId="{A049C9B5-3039-47D6-B334-F12513B7E40D}" srcOrd="0" destOrd="10" presId="urn:microsoft.com/office/officeart/2005/8/layout/hList7"/>
    <dgm:cxn modelId="{04487FB6-D379-4F83-A30F-97B9FEDD3E13}" type="presOf" srcId="{F72416B0-3D34-4248-AEA2-235715A1121E}" destId="{7AE8081E-7B42-4F43-9C83-AA23BBEB4ED7}" srcOrd="1" destOrd="0" presId="urn:microsoft.com/office/officeart/2005/8/layout/hList7"/>
    <dgm:cxn modelId="{FFF620BB-3CAB-4D60-8E11-443B0EEB4F71}" type="presOf" srcId="{A42AEEC5-BEC3-4C7E-A8DE-D9BA2F779487}" destId="{247F8317-719E-49D6-820A-CD01082A56EB}" srcOrd="1" destOrd="0" presId="urn:microsoft.com/office/officeart/2005/8/layout/hList7"/>
    <dgm:cxn modelId="{2C5729BD-B32D-4F04-8BE7-6C88E7EDCDD6}" type="presOf" srcId="{D9FFDE17-82E9-4252-BC7F-B4F91AC34574}" destId="{5ECFFF3D-3BEF-4D91-A97C-0E4B546BA0A6}" srcOrd="1" destOrd="1" presId="urn:microsoft.com/office/officeart/2005/8/layout/hList7"/>
    <dgm:cxn modelId="{1A82E1BF-8540-4FFD-AD91-A040C2674D89}" type="presOf" srcId="{5ECCCF7A-85ED-4109-91E1-4C6FD2D89869}" destId="{5ECFFF3D-3BEF-4D91-A97C-0E4B546BA0A6}" srcOrd="1" destOrd="9" presId="urn:microsoft.com/office/officeart/2005/8/layout/hList7"/>
    <dgm:cxn modelId="{802DA0C7-0CB6-40FB-8434-44E43F5EB1AF}" type="presOf" srcId="{5852698A-BFF2-4CE3-BB09-8F4AE67BF155}" destId="{5ECFFF3D-3BEF-4D91-A97C-0E4B546BA0A6}" srcOrd="1" destOrd="3" presId="urn:microsoft.com/office/officeart/2005/8/layout/hList7"/>
    <dgm:cxn modelId="{6A8BD8CD-D48A-46C2-9F7D-D1786586F29F}" srcId="{A52997BC-8D5A-485E-9EAF-BC54C126DE32}" destId="{FB241977-A999-4113-A19A-B8C7E6127E7B}" srcOrd="9" destOrd="0" parTransId="{5C50D098-5B98-4635-AC10-593F80AED72B}" sibTransId="{A4951DD6-FC6B-4E77-AC3D-86409A8CC841}"/>
    <dgm:cxn modelId="{330C91D4-B3CC-487E-919F-41448F8A9F8D}" type="presOf" srcId="{F52404F7-A377-4C42-92AC-FC10B1EA02C7}" destId="{5ECFFF3D-3BEF-4D91-A97C-0E4B546BA0A6}" srcOrd="1" destOrd="5" presId="urn:microsoft.com/office/officeart/2005/8/layout/hList7"/>
    <dgm:cxn modelId="{F68474D7-95D4-4973-A1DB-B666CDABE016}" srcId="{A52997BC-8D5A-485E-9EAF-BC54C126DE32}" destId="{00DB67FF-0B6A-42E9-937C-26FB536C987A}" srcOrd="3" destOrd="0" parTransId="{C7C2A38D-EE34-4EB9-A351-F4BF501E923F}" sibTransId="{FC6223D8-6D40-4E38-A274-83D6BCC8E049}"/>
    <dgm:cxn modelId="{2B1EA8DD-99A9-4914-B470-E534060CD8B5}" type="presOf" srcId="{00DB67FF-0B6A-42E9-937C-26FB536C987A}" destId="{A049C9B5-3039-47D6-B334-F12513B7E40D}" srcOrd="0" destOrd="4" presId="urn:microsoft.com/office/officeart/2005/8/layout/hList7"/>
    <dgm:cxn modelId="{AB2EBEE2-327D-4E92-8C39-49295BEEBECD}" type="presOf" srcId="{63B39832-F33A-4F78-8151-AF02024116FF}" destId="{A049C9B5-3039-47D6-B334-F12513B7E40D}" srcOrd="0" destOrd="12" presId="urn:microsoft.com/office/officeart/2005/8/layout/hList7"/>
    <dgm:cxn modelId="{BBA5F9ED-29FF-42B0-8804-0978B93713D2}" type="presOf" srcId="{5EA46B67-DD6E-46EE-9CDA-6380201E2D81}" destId="{A049C9B5-3039-47D6-B334-F12513B7E40D}" srcOrd="0" destOrd="6" presId="urn:microsoft.com/office/officeart/2005/8/layout/hList7"/>
    <dgm:cxn modelId="{F6B8C6F4-053B-4E0C-A180-19F28F4C4D1F}" type="presOf" srcId="{6BE08869-0A54-4B6F-AF53-B80B44074DBF}" destId="{34A6D2F0-218E-4F78-8531-1D4B1E00D30B}" srcOrd="0" destOrd="0" presId="urn:microsoft.com/office/officeart/2005/8/layout/hList7"/>
    <dgm:cxn modelId="{A0ECBDF6-D4FE-4AAE-8BB3-D63275E126A8}" type="presOf" srcId="{A52997BC-8D5A-485E-9EAF-BC54C126DE32}" destId="{A049C9B5-3039-47D6-B334-F12513B7E40D}" srcOrd="0" destOrd="0" presId="urn:microsoft.com/office/officeart/2005/8/layout/hList7"/>
    <dgm:cxn modelId="{6AA5D8F6-0EBF-4D73-8E6B-FF3907344F7A}" type="presOf" srcId="{01804645-794C-4AA4-B411-8415FA3C37B2}" destId="{247F8317-719E-49D6-820A-CD01082A56EB}" srcOrd="1" destOrd="1" presId="urn:microsoft.com/office/officeart/2005/8/layout/hList7"/>
    <dgm:cxn modelId="{930CC4B4-C99D-45E7-BAE8-DBCE2635D067}" type="presParOf" srcId="{7A06E9BA-38C8-4E6F-B802-ED79B95AFABA}" destId="{7A8B94E4-9AF1-4768-A251-9221431E42C2}" srcOrd="0" destOrd="0" presId="urn:microsoft.com/office/officeart/2005/8/layout/hList7"/>
    <dgm:cxn modelId="{AE2ECC68-6859-45E1-A1A8-3B240A9AF874}" type="presParOf" srcId="{7A06E9BA-38C8-4E6F-B802-ED79B95AFABA}" destId="{404C1093-2C19-4505-BC31-02248CBF583F}" srcOrd="1" destOrd="0" presId="urn:microsoft.com/office/officeart/2005/8/layout/hList7"/>
    <dgm:cxn modelId="{8CAB45F3-7EA7-439C-9C4F-9EBAF64B1411}" type="presParOf" srcId="{404C1093-2C19-4505-BC31-02248CBF583F}" destId="{435A304B-DB06-4E5F-88AB-B0D1DF89619C}" srcOrd="0" destOrd="0" presId="urn:microsoft.com/office/officeart/2005/8/layout/hList7"/>
    <dgm:cxn modelId="{EFBD2E94-0917-4E27-BC90-CAF2824ABF84}" type="presParOf" srcId="{435A304B-DB06-4E5F-88AB-B0D1DF89619C}" destId="{60DD97AA-A353-415E-A989-E0BCEB6635F0}" srcOrd="0" destOrd="0" presId="urn:microsoft.com/office/officeart/2005/8/layout/hList7"/>
    <dgm:cxn modelId="{401957EF-A7C1-449B-BD25-E440B3286457}" type="presParOf" srcId="{435A304B-DB06-4E5F-88AB-B0D1DF89619C}" destId="{247F8317-719E-49D6-820A-CD01082A56EB}" srcOrd="1" destOrd="0" presId="urn:microsoft.com/office/officeart/2005/8/layout/hList7"/>
    <dgm:cxn modelId="{E3166996-8B22-4BDC-A59A-F53909B8ABB6}" type="presParOf" srcId="{435A304B-DB06-4E5F-88AB-B0D1DF89619C}" destId="{CAC43D61-DCCE-466D-9898-A90ADFCDC841}" srcOrd="2" destOrd="0" presId="urn:microsoft.com/office/officeart/2005/8/layout/hList7"/>
    <dgm:cxn modelId="{6BDB0E84-2082-4D5A-AE5C-F01DF6F73432}" type="presParOf" srcId="{435A304B-DB06-4E5F-88AB-B0D1DF89619C}" destId="{B648ACD0-80AB-4B8D-8A81-1444EF667597}" srcOrd="3" destOrd="0" presId="urn:microsoft.com/office/officeart/2005/8/layout/hList7"/>
    <dgm:cxn modelId="{EEE85A33-A2A9-46B7-92B8-BB4FCCFD19BC}" type="presParOf" srcId="{404C1093-2C19-4505-BC31-02248CBF583F}" destId="{AA54CF40-E2E5-47AC-AC66-59F97C3A98C7}" srcOrd="1" destOrd="0" presId="urn:microsoft.com/office/officeart/2005/8/layout/hList7"/>
    <dgm:cxn modelId="{BAA347F6-B0EE-42DB-B302-C3517364DC2D}" type="presParOf" srcId="{404C1093-2C19-4505-BC31-02248CBF583F}" destId="{BF0A661B-4EDA-457A-AF36-8D922309DA84}" srcOrd="2" destOrd="0" presId="urn:microsoft.com/office/officeart/2005/8/layout/hList7"/>
    <dgm:cxn modelId="{82A1BE6D-72AA-4997-8380-BB59BB4C9CB0}" type="presParOf" srcId="{BF0A661B-4EDA-457A-AF36-8D922309DA84}" destId="{129C0FD6-175B-4D86-BB23-52D321A026D5}" srcOrd="0" destOrd="0" presId="urn:microsoft.com/office/officeart/2005/8/layout/hList7"/>
    <dgm:cxn modelId="{2C0DE581-66C0-4497-BEF5-010746752CD2}" type="presParOf" srcId="{BF0A661B-4EDA-457A-AF36-8D922309DA84}" destId="{7AE8081E-7B42-4F43-9C83-AA23BBEB4ED7}" srcOrd="1" destOrd="0" presId="urn:microsoft.com/office/officeart/2005/8/layout/hList7"/>
    <dgm:cxn modelId="{4592E191-EFDE-4864-BB59-6893008DC348}" type="presParOf" srcId="{BF0A661B-4EDA-457A-AF36-8D922309DA84}" destId="{9A3A4ABA-C63B-4C33-B945-034515F90546}" srcOrd="2" destOrd="0" presId="urn:microsoft.com/office/officeart/2005/8/layout/hList7"/>
    <dgm:cxn modelId="{36C19C08-89AC-484C-8EFF-CC858C2E0FAC}" type="presParOf" srcId="{BF0A661B-4EDA-457A-AF36-8D922309DA84}" destId="{C21F420F-C2B4-450B-A23E-68303938CB65}" srcOrd="3" destOrd="0" presId="urn:microsoft.com/office/officeart/2005/8/layout/hList7"/>
    <dgm:cxn modelId="{A8617183-7E86-4127-9579-292EF121F958}" type="presParOf" srcId="{404C1093-2C19-4505-BC31-02248CBF583F}" destId="{34A6D2F0-218E-4F78-8531-1D4B1E00D30B}" srcOrd="3" destOrd="0" presId="urn:microsoft.com/office/officeart/2005/8/layout/hList7"/>
    <dgm:cxn modelId="{87CC57C5-35F7-4435-9742-62DD3B5DDCF7}" type="presParOf" srcId="{404C1093-2C19-4505-BC31-02248CBF583F}" destId="{DF7B8C92-6779-4FCC-9795-F5377C4357BC}" srcOrd="4" destOrd="0" presId="urn:microsoft.com/office/officeart/2005/8/layout/hList7"/>
    <dgm:cxn modelId="{F1195A8A-641D-48EE-9627-8F8555A357E9}" type="presParOf" srcId="{DF7B8C92-6779-4FCC-9795-F5377C4357BC}" destId="{A049C9B5-3039-47D6-B334-F12513B7E40D}" srcOrd="0" destOrd="0" presId="urn:microsoft.com/office/officeart/2005/8/layout/hList7"/>
    <dgm:cxn modelId="{F07CFB64-99B6-4456-9331-B1D38897EBFE}" type="presParOf" srcId="{DF7B8C92-6779-4FCC-9795-F5377C4357BC}" destId="{5ECFFF3D-3BEF-4D91-A97C-0E4B546BA0A6}" srcOrd="1" destOrd="0" presId="urn:microsoft.com/office/officeart/2005/8/layout/hList7"/>
    <dgm:cxn modelId="{0725D970-7950-4D53-A85B-092BACB89572}" type="presParOf" srcId="{DF7B8C92-6779-4FCC-9795-F5377C4357BC}" destId="{DBFD4422-D81B-4902-AE74-14CDB56C8BA3}" srcOrd="2" destOrd="0" presId="urn:microsoft.com/office/officeart/2005/8/layout/hList7"/>
    <dgm:cxn modelId="{E5113993-D6A2-4482-95F0-699154BD0F10}" type="presParOf" srcId="{DF7B8C92-6779-4FCC-9795-F5377C4357BC}" destId="{FDCBB63B-E60B-4260-A40F-28DDAC11DF4B}"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F65702-F06E-4B4F-AC43-7BAF5C7BD96B}" type="doc">
      <dgm:prSet loTypeId="urn:microsoft.com/office/officeart/2008/layout/VerticalCurvedList" loCatId="list" qsTypeId="urn:microsoft.com/office/officeart/2005/8/quickstyle/simple4" qsCatId="simple" csTypeId="urn:microsoft.com/office/officeart/2005/8/colors/accent6_1" csCatId="accent6" phldr="1"/>
      <dgm:spPr/>
      <dgm:t>
        <a:bodyPr/>
        <a:lstStyle/>
        <a:p>
          <a:endParaRPr lang="ru-RU"/>
        </a:p>
      </dgm:t>
    </dgm:pt>
    <dgm:pt modelId="{159D1531-8C50-4075-BA96-CA8472ADA60B}">
      <dgm:prSet phldrT="[Текст]" custT="1"/>
      <dgm:spPr/>
      <dgm:t>
        <a:bodyPr/>
        <a:lstStyle/>
        <a:p>
          <a:r>
            <a:rPr lang="en-US" sz="1200" dirty="0">
              <a:solidFill>
                <a:srgbClr val="00B050"/>
              </a:solidFill>
              <a:latin typeface="Arial" panose="020B0604020202020204" pitchFamily="34" charset="0"/>
              <a:ea typeface="Verdana" panose="020B0604030504040204" pitchFamily="34" charset="0"/>
              <a:cs typeface="Arial" panose="020B0604020202020204" pitchFamily="34" charset="0"/>
            </a:rPr>
            <a:t>Step 1</a:t>
          </a:r>
        </a:p>
        <a:p>
          <a:r>
            <a:rPr lang="en-US" sz="1200" dirty="0">
              <a:latin typeface="Arial" panose="020B0604020202020204" pitchFamily="34" charset="0"/>
              <a:ea typeface="Verdana" panose="020B0604030504040204" pitchFamily="34" charset="0"/>
              <a:cs typeface="Arial" panose="020B0604020202020204" pitchFamily="34" charset="0"/>
            </a:rPr>
            <a:t>Choose asset/s for leasing/installment sales.</a:t>
          </a:r>
          <a:endParaRPr lang="ru-RU" sz="1200" dirty="0">
            <a:solidFill>
              <a:srgbClr val="00B050"/>
            </a:solidFill>
            <a:latin typeface="Arial" panose="020B0604020202020204" pitchFamily="34" charset="0"/>
            <a:ea typeface="Verdana" panose="020B0604030504040204" pitchFamily="34" charset="0"/>
            <a:cs typeface="Arial" panose="020B0604020202020204" pitchFamily="34" charset="0"/>
          </a:endParaRPr>
        </a:p>
      </dgm:t>
    </dgm:pt>
    <dgm:pt modelId="{0485EA97-BE7A-4804-A1E4-ADB18E87DB9D}" type="parTrans" cxnId="{6B7FC531-DB23-4020-A110-87A4BC1CAF8E}">
      <dgm:prSet/>
      <dgm:spPr/>
      <dgm:t>
        <a:bodyPr/>
        <a:lstStyle/>
        <a:p>
          <a:endParaRPr lang="ru-RU"/>
        </a:p>
      </dgm:t>
    </dgm:pt>
    <dgm:pt modelId="{8C8DD07C-4EED-4CE1-A2C2-5168203677B4}" type="sibTrans" cxnId="{6B7FC531-DB23-4020-A110-87A4BC1CAF8E}">
      <dgm:prSet/>
      <dgm:spPr/>
      <dgm:t>
        <a:bodyPr/>
        <a:lstStyle/>
        <a:p>
          <a:endParaRPr lang="ru-RU"/>
        </a:p>
      </dgm:t>
    </dgm:pt>
    <dgm:pt modelId="{6B194FDF-F6A8-459C-9A8A-BDCADE09A5F3}">
      <dgm:prSet phldrT="[Текст]" custT="1"/>
      <dgm:spPr/>
      <dgm:t>
        <a:bodyPr/>
        <a:lstStyle/>
        <a:p>
          <a:r>
            <a:rPr lang="en-US" sz="1200" dirty="0">
              <a:solidFill>
                <a:srgbClr val="00B050"/>
              </a:solidFill>
              <a:latin typeface="Arial" panose="020B0604020202020204" pitchFamily="34" charset="0"/>
              <a:ea typeface="Verdana" panose="020B0604030504040204" pitchFamily="34" charset="0"/>
              <a:cs typeface="Arial" panose="020B0604020202020204" pitchFamily="34" charset="0"/>
            </a:rPr>
            <a:t>Step 2</a:t>
          </a:r>
        </a:p>
        <a:p>
          <a:r>
            <a:rPr lang="en-US" sz="1200" dirty="0">
              <a:latin typeface="Arial" panose="020B0604020202020204" pitchFamily="34" charset="0"/>
              <a:ea typeface="Verdana" panose="020B0604030504040204" pitchFamily="34" charset="0"/>
              <a:cs typeface="Arial" panose="020B0604020202020204" pitchFamily="34" charset="0"/>
            </a:rPr>
            <a:t>Approach to KIC by Phone or via WEB Site www.kic.kz</a:t>
          </a:r>
          <a:r>
            <a:rPr lang="ru-RU" sz="1200" dirty="0">
              <a:latin typeface="Arial" panose="020B0604020202020204" pitchFamily="34" charset="0"/>
              <a:ea typeface="Verdana" panose="020B0604030504040204" pitchFamily="34" charset="0"/>
              <a:cs typeface="Arial" panose="020B0604020202020204" pitchFamily="34" charset="0"/>
            </a:rPr>
            <a:t> </a:t>
          </a:r>
          <a:r>
            <a:rPr lang="en-US" sz="1200" dirty="0">
              <a:latin typeface="Arial" panose="020B0604020202020204" pitchFamily="34" charset="0"/>
              <a:ea typeface="Verdana" panose="020B0604030504040204" pitchFamily="34" charset="0"/>
              <a:cs typeface="Arial" panose="020B0604020202020204" pitchFamily="34" charset="0"/>
            </a:rPr>
            <a:t> and negotiate with KIC about terms and conditions of leasing facilities.</a:t>
          </a:r>
          <a:endParaRPr lang="ru-RU" sz="1200" dirty="0">
            <a:solidFill>
              <a:srgbClr val="00B050"/>
            </a:solidFill>
            <a:latin typeface="Arial" panose="020B0604020202020204" pitchFamily="34" charset="0"/>
            <a:ea typeface="Verdana" panose="020B0604030504040204" pitchFamily="34" charset="0"/>
            <a:cs typeface="Arial" panose="020B0604020202020204" pitchFamily="34" charset="0"/>
          </a:endParaRPr>
        </a:p>
      </dgm:t>
    </dgm:pt>
    <dgm:pt modelId="{6E984E2F-6EFA-4504-A48A-59BEE1DAA588}" type="parTrans" cxnId="{720C08C1-139A-4726-A847-F06845A16212}">
      <dgm:prSet/>
      <dgm:spPr/>
      <dgm:t>
        <a:bodyPr/>
        <a:lstStyle/>
        <a:p>
          <a:endParaRPr lang="ru-RU"/>
        </a:p>
      </dgm:t>
    </dgm:pt>
    <dgm:pt modelId="{1DBFAB76-EAEB-4CE1-BF39-995ECD933305}" type="sibTrans" cxnId="{720C08C1-139A-4726-A847-F06845A16212}">
      <dgm:prSet/>
      <dgm:spPr/>
      <dgm:t>
        <a:bodyPr/>
        <a:lstStyle/>
        <a:p>
          <a:endParaRPr lang="ru-RU"/>
        </a:p>
      </dgm:t>
    </dgm:pt>
    <dgm:pt modelId="{84270D55-D33A-4602-8BB2-DBE586BB31EE}">
      <dgm:prSet phldrT="[Текст]" custT="1"/>
      <dgm:spPr/>
      <dgm:t>
        <a:bodyPr/>
        <a:lstStyle/>
        <a:p>
          <a:r>
            <a:rPr lang="en-US" sz="1200" dirty="0">
              <a:solidFill>
                <a:srgbClr val="00B050"/>
              </a:solidFill>
              <a:latin typeface="Arial" panose="020B0604020202020204" pitchFamily="34" charset="0"/>
              <a:ea typeface="Verdana" panose="020B0604030504040204" pitchFamily="34" charset="0"/>
              <a:cs typeface="Arial" panose="020B0604020202020204" pitchFamily="34" charset="0"/>
            </a:rPr>
            <a:t>Step 4</a:t>
          </a:r>
        </a:p>
        <a:p>
          <a:r>
            <a:rPr lang="en-US" sz="1200" dirty="0">
              <a:latin typeface="Arial" panose="020B0604020202020204" pitchFamily="34" charset="0"/>
              <a:ea typeface="Verdana" panose="020B0604030504040204" pitchFamily="34" charset="0"/>
              <a:cs typeface="Arial" panose="020B0604020202020204" pitchFamily="34" charset="0"/>
            </a:rPr>
            <a:t>Provide necessary documents for analysis.</a:t>
          </a:r>
          <a:endParaRPr lang="ru-RU" sz="1200" dirty="0">
            <a:solidFill>
              <a:srgbClr val="00B050"/>
            </a:solidFill>
            <a:latin typeface="Arial" panose="020B0604020202020204" pitchFamily="34" charset="0"/>
            <a:ea typeface="Verdana" panose="020B0604030504040204" pitchFamily="34" charset="0"/>
            <a:cs typeface="Arial" panose="020B0604020202020204" pitchFamily="34" charset="0"/>
          </a:endParaRPr>
        </a:p>
      </dgm:t>
    </dgm:pt>
    <dgm:pt modelId="{99F0524C-16A1-442A-820B-652492AD00AD}" type="parTrans" cxnId="{9DFAA14B-D5C0-448F-9451-5CC5CBA6EEA7}">
      <dgm:prSet/>
      <dgm:spPr/>
      <dgm:t>
        <a:bodyPr/>
        <a:lstStyle/>
        <a:p>
          <a:endParaRPr lang="ru-RU"/>
        </a:p>
      </dgm:t>
    </dgm:pt>
    <dgm:pt modelId="{537CA129-B677-471E-AC5A-011E6F6457F9}" type="sibTrans" cxnId="{9DFAA14B-D5C0-448F-9451-5CC5CBA6EEA7}">
      <dgm:prSet/>
      <dgm:spPr/>
      <dgm:t>
        <a:bodyPr/>
        <a:lstStyle/>
        <a:p>
          <a:endParaRPr lang="ru-RU"/>
        </a:p>
      </dgm:t>
    </dgm:pt>
    <dgm:pt modelId="{ECD87D9F-EB78-4422-AAE4-6F490B612508}">
      <dgm:prSet custT="1"/>
      <dgm:spPr/>
      <dgm:t>
        <a:bodyPr/>
        <a:lstStyle/>
        <a:p>
          <a:r>
            <a:rPr lang="en-US" sz="1200" dirty="0">
              <a:solidFill>
                <a:srgbClr val="00B050"/>
              </a:solidFill>
              <a:latin typeface="Arial" panose="020B0604020202020204" pitchFamily="34" charset="0"/>
              <a:ea typeface="Verdana" panose="020B0604030504040204" pitchFamily="34" charset="0"/>
              <a:cs typeface="Arial" panose="020B0604020202020204" pitchFamily="34" charset="0"/>
            </a:rPr>
            <a:t>Step 5</a:t>
          </a:r>
        </a:p>
        <a:p>
          <a:r>
            <a:rPr lang="en-US" sz="1200" dirty="0">
              <a:latin typeface="Arial" panose="020B0604020202020204" pitchFamily="34" charset="0"/>
              <a:ea typeface="Verdana" panose="020B0604030504040204" pitchFamily="34" charset="0"/>
              <a:cs typeface="Arial" panose="020B0604020202020204" pitchFamily="34" charset="0"/>
            </a:rPr>
            <a:t>Upon receipt of approval of leasing facility, the execution of leasing/</a:t>
          </a:r>
          <a:r>
            <a:rPr lang="en-US" sz="1200" dirty="0" err="1">
              <a:latin typeface="Arial" panose="020B0604020202020204" pitchFamily="34" charset="0"/>
              <a:ea typeface="Verdana" panose="020B0604030504040204" pitchFamily="34" charset="0"/>
              <a:cs typeface="Arial" panose="020B0604020202020204" pitchFamily="34" charset="0"/>
            </a:rPr>
            <a:t>murabaha</a:t>
          </a:r>
          <a:r>
            <a:rPr lang="en-US" sz="1200" dirty="0">
              <a:latin typeface="Arial" panose="020B0604020202020204" pitchFamily="34" charset="0"/>
              <a:ea typeface="Verdana" panose="020B0604030504040204" pitchFamily="34" charset="0"/>
              <a:cs typeface="Arial" panose="020B0604020202020204" pitchFamily="34" charset="0"/>
            </a:rPr>
            <a:t> transaction (purchase, registration, insurance) will be proceeded.</a:t>
          </a:r>
        </a:p>
        <a:p>
          <a:endParaRPr lang="ru-RU" sz="1000" dirty="0">
            <a:latin typeface="Verdana" panose="020B0604030504040204" pitchFamily="34" charset="0"/>
            <a:ea typeface="Verdana" panose="020B0604030504040204" pitchFamily="34" charset="0"/>
            <a:cs typeface="Verdana" panose="020B0604030504040204" pitchFamily="34" charset="0"/>
          </a:endParaRPr>
        </a:p>
      </dgm:t>
    </dgm:pt>
    <dgm:pt modelId="{822ACC4D-9134-4C04-8768-94127F1A6734}" type="parTrans" cxnId="{626FD3E2-74AF-4332-98B4-F4DFECCD4562}">
      <dgm:prSet/>
      <dgm:spPr/>
      <dgm:t>
        <a:bodyPr/>
        <a:lstStyle/>
        <a:p>
          <a:endParaRPr lang="ru-RU"/>
        </a:p>
      </dgm:t>
    </dgm:pt>
    <dgm:pt modelId="{A2066A19-0A86-4C8D-8288-448768EB8BB1}" type="sibTrans" cxnId="{626FD3E2-74AF-4332-98B4-F4DFECCD4562}">
      <dgm:prSet/>
      <dgm:spPr/>
      <dgm:t>
        <a:bodyPr/>
        <a:lstStyle/>
        <a:p>
          <a:endParaRPr lang="ru-RU"/>
        </a:p>
      </dgm:t>
    </dgm:pt>
    <dgm:pt modelId="{597C5CED-79AA-4421-B064-624BA006A360}">
      <dgm:prSet custT="1"/>
      <dgm:spPr/>
      <dgm:t>
        <a:bodyPr/>
        <a:lstStyle/>
        <a:p>
          <a:r>
            <a:rPr lang="en-US" sz="1200" dirty="0">
              <a:solidFill>
                <a:srgbClr val="00B050"/>
              </a:solidFill>
              <a:latin typeface="Arial" panose="020B0604020202020204" pitchFamily="34" charset="0"/>
              <a:ea typeface="Verdana" panose="020B0604030504040204" pitchFamily="34" charset="0"/>
              <a:cs typeface="Arial" panose="020B0604020202020204" pitchFamily="34" charset="0"/>
            </a:rPr>
            <a:t>Step 3</a:t>
          </a:r>
        </a:p>
        <a:p>
          <a:r>
            <a:rPr lang="en-US" sz="1200" dirty="0">
              <a:latin typeface="Arial" panose="020B0604020202020204" pitchFamily="34" charset="0"/>
              <a:ea typeface="Verdana" panose="020B0604030504040204" pitchFamily="34" charset="0"/>
              <a:cs typeface="Arial" panose="020B0604020202020204" pitchFamily="34" charset="0"/>
            </a:rPr>
            <a:t>Submission of initial documents (financial statement, contracts, commercial offer) necessary for preparation of Letter of Intent on leasing /installment sales</a:t>
          </a:r>
          <a:endParaRPr lang="ru-RU" sz="1200" dirty="0">
            <a:latin typeface="Arial" panose="020B0604020202020204" pitchFamily="34" charset="0"/>
            <a:ea typeface="Verdana" panose="020B0604030504040204" pitchFamily="34" charset="0"/>
            <a:cs typeface="Arial" panose="020B0604020202020204" pitchFamily="34" charset="0"/>
          </a:endParaRPr>
        </a:p>
      </dgm:t>
    </dgm:pt>
    <dgm:pt modelId="{7D209190-C502-4138-B2ED-FE56DDB6DA2C}" type="parTrans" cxnId="{292EE674-E971-4481-B134-A99EA3A57317}">
      <dgm:prSet/>
      <dgm:spPr/>
      <dgm:t>
        <a:bodyPr/>
        <a:lstStyle/>
        <a:p>
          <a:endParaRPr lang="ru-RU"/>
        </a:p>
      </dgm:t>
    </dgm:pt>
    <dgm:pt modelId="{A13890F4-BDC8-4364-8F93-D38F0B431CE3}" type="sibTrans" cxnId="{292EE674-E971-4481-B134-A99EA3A57317}">
      <dgm:prSet/>
      <dgm:spPr/>
      <dgm:t>
        <a:bodyPr/>
        <a:lstStyle/>
        <a:p>
          <a:endParaRPr lang="ru-RU"/>
        </a:p>
      </dgm:t>
    </dgm:pt>
    <dgm:pt modelId="{27AE5B23-1639-4FA1-B798-A28FCFC8CC67}">
      <dgm:prSet custT="1"/>
      <dgm:spPr/>
      <dgm:t>
        <a:bodyPr/>
        <a:lstStyle/>
        <a:p>
          <a:r>
            <a:rPr lang="en-US" sz="1200" dirty="0">
              <a:solidFill>
                <a:srgbClr val="00B050"/>
              </a:solidFill>
              <a:latin typeface="Arial" panose="020B0604020202020204" pitchFamily="34" charset="0"/>
              <a:ea typeface="Verdana" panose="020B0604030504040204" pitchFamily="34" charset="0"/>
              <a:cs typeface="Arial" panose="020B0604020202020204" pitchFamily="34" charset="0"/>
            </a:rPr>
            <a:t>Step 4</a:t>
          </a:r>
        </a:p>
        <a:p>
          <a:r>
            <a:rPr lang="en-US" sz="1200" dirty="0">
              <a:latin typeface="Arial" panose="020B0604020202020204" pitchFamily="34" charset="0"/>
              <a:ea typeface="Verdana" panose="020B0604030504040204" pitchFamily="34" charset="0"/>
              <a:cs typeface="Arial" panose="020B0604020202020204" pitchFamily="34" charset="0"/>
            </a:rPr>
            <a:t>Getting client’s consent on terms of financing and payment of processing fee by client</a:t>
          </a:r>
          <a:endParaRPr lang="ru-RU" sz="1200" dirty="0">
            <a:latin typeface="Arial" panose="020B0604020202020204" pitchFamily="34" charset="0"/>
            <a:ea typeface="Verdana" panose="020B0604030504040204" pitchFamily="34" charset="0"/>
            <a:cs typeface="Arial" panose="020B0604020202020204" pitchFamily="34" charset="0"/>
          </a:endParaRPr>
        </a:p>
      </dgm:t>
    </dgm:pt>
    <dgm:pt modelId="{B715A9C4-2D08-403E-95A2-A210E15B8278}" type="parTrans" cxnId="{5B2844BA-C119-487C-A313-4D87A7F11563}">
      <dgm:prSet/>
      <dgm:spPr/>
      <dgm:t>
        <a:bodyPr/>
        <a:lstStyle/>
        <a:p>
          <a:endParaRPr lang="ru-RU"/>
        </a:p>
      </dgm:t>
    </dgm:pt>
    <dgm:pt modelId="{5AD9BCF6-52B7-4075-A53A-5E3AD3E4C1C9}" type="sibTrans" cxnId="{5B2844BA-C119-487C-A313-4D87A7F11563}">
      <dgm:prSet/>
      <dgm:spPr/>
      <dgm:t>
        <a:bodyPr/>
        <a:lstStyle/>
        <a:p>
          <a:endParaRPr lang="ru-RU"/>
        </a:p>
      </dgm:t>
    </dgm:pt>
    <dgm:pt modelId="{A285D1E2-FBA5-4E1C-87D0-0033E8A6B119}" type="pres">
      <dgm:prSet presAssocID="{95F65702-F06E-4B4F-AC43-7BAF5C7BD96B}" presName="Name0" presStyleCnt="0">
        <dgm:presLayoutVars>
          <dgm:chMax val="7"/>
          <dgm:chPref val="7"/>
          <dgm:dir/>
        </dgm:presLayoutVars>
      </dgm:prSet>
      <dgm:spPr/>
    </dgm:pt>
    <dgm:pt modelId="{2362F93D-F3EC-4DAB-A4DA-622F91DA9E16}" type="pres">
      <dgm:prSet presAssocID="{95F65702-F06E-4B4F-AC43-7BAF5C7BD96B}" presName="Name1" presStyleCnt="0"/>
      <dgm:spPr/>
    </dgm:pt>
    <dgm:pt modelId="{DED3C3D0-8E3B-4B02-A7FF-BDA6F4A1EF6C}" type="pres">
      <dgm:prSet presAssocID="{95F65702-F06E-4B4F-AC43-7BAF5C7BD96B}" presName="cycle" presStyleCnt="0"/>
      <dgm:spPr/>
    </dgm:pt>
    <dgm:pt modelId="{58FE8201-6F32-46B3-B596-BCC0AC0F7001}" type="pres">
      <dgm:prSet presAssocID="{95F65702-F06E-4B4F-AC43-7BAF5C7BD96B}" presName="srcNode" presStyleLbl="node1" presStyleIdx="0" presStyleCnt="6"/>
      <dgm:spPr/>
    </dgm:pt>
    <dgm:pt modelId="{72072FD5-5EFE-4CAF-A615-3E19E33172B6}" type="pres">
      <dgm:prSet presAssocID="{95F65702-F06E-4B4F-AC43-7BAF5C7BD96B}" presName="conn" presStyleLbl="parChTrans1D2" presStyleIdx="0" presStyleCnt="1"/>
      <dgm:spPr/>
    </dgm:pt>
    <dgm:pt modelId="{487811D4-9DAC-4991-8F33-C393CD325E58}" type="pres">
      <dgm:prSet presAssocID="{95F65702-F06E-4B4F-AC43-7BAF5C7BD96B}" presName="extraNode" presStyleLbl="node1" presStyleIdx="0" presStyleCnt="6"/>
      <dgm:spPr/>
    </dgm:pt>
    <dgm:pt modelId="{11CAD14C-1D95-4A26-AACA-833098B59873}" type="pres">
      <dgm:prSet presAssocID="{95F65702-F06E-4B4F-AC43-7BAF5C7BD96B}" presName="dstNode" presStyleLbl="node1" presStyleIdx="0" presStyleCnt="6"/>
      <dgm:spPr/>
    </dgm:pt>
    <dgm:pt modelId="{C2856EB3-74F5-417A-8D9A-33D909C9015D}" type="pres">
      <dgm:prSet presAssocID="{159D1531-8C50-4075-BA96-CA8472ADA60B}" presName="text_1" presStyleLbl="node1" presStyleIdx="0" presStyleCnt="6">
        <dgm:presLayoutVars>
          <dgm:bulletEnabled val="1"/>
        </dgm:presLayoutVars>
      </dgm:prSet>
      <dgm:spPr/>
    </dgm:pt>
    <dgm:pt modelId="{EDDF1AAF-5F47-423C-A43F-D3C5A5792E9B}" type="pres">
      <dgm:prSet presAssocID="{159D1531-8C50-4075-BA96-CA8472ADA60B}" presName="accent_1" presStyleCnt="0"/>
      <dgm:spPr/>
    </dgm:pt>
    <dgm:pt modelId="{7C000713-9C7A-447D-8AD3-77C49BE8482D}" type="pres">
      <dgm:prSet presAssocID="{159D1531-8C50-4075-BA96-CA8472ADA60B}" presName="accentRepeatNode" presStyleLbl="solidFgAcc1" presStyleIdx="0" presStyleCnt="6"/>
      <dgm:spPr>
        <a:blipFill rotWithShape="0">
          <a:blip xmlns:r="http://schemas.openxmlformats.org/officeDocument/2006/relationships" r:embed="rId1"/>
          <a:stretch>
            <a:fillRect/>
          </a:stretch>
        </a:blipFill>
      </dgm:spPr>
    </dgm:pt>
    <dgm:pt modelId="{0E0BFCAF-B6EC-4725-AABD-3D6287921C6B}" type="pres">
      <dgm:prSet presAssocID="{6B194FDF-F6A8-459C-9A8A-BDCADE09A5F3}" presName="text_2" presStyleLbl="node1" presStyleIdx="1" presStyleCnt="6">
        <dgm:presLayoutVars>
          <dgm:bulletEnabled val="1"/>
        </dgm:presLayoutVars>
      </dgm:prSet>
      <dgm:spPr/>
    </dgm:pt>
    <dgm:pt modelId="{3A5C583E-3797-4698-A83A-61573AFDDF10}" type="pres">
      <dgm:prSet presAssocID="{6B194FDF-F6A8-459C-9A8A-BDCADE09A5F3}" presName="accent_2" presStyleCnt="0"/>
      <dgm:spPr/>
    </dgm:pt>
    <dgm:pt modelId="{197057A7-F542-4809-95BE-3102B11CF7CE}" type="pres">
      <dgm:prSet presAssocID="{6B194FDF-F6A8-459C-9A8A-BDCADE09A5F3}" presName="accentRepeatNode" presStyleLbl="solidFgAcc1" presStyleIdx="1" presStyleCnt="6"/>
      <dgm:spPr>
        <a:blipFill rotWithShape="0">
          <a:blip xmlns:r="http://schemas.openxmlformats.org/officeDocument/2006/relationships" r:embed="rId2"/>
          <a:stretch>
            <a:fillRect/>
          </a:stretch>
        </a:blipFill>
      </dgm:spPr>
    </dgm:pt>
    <dgm:pt modelId="{A31F6563-210E-4970-A56A-B29AA115F5BD}" type="pres">
      <dgm:prSet presAssocID="{597C5CED-79AA-4421-B064-624BA006A360}" presName="text_3" presStyleLbl="node1" presStyleIdx="2" presStyleCnt="6">
        <dgm:presLayoutVars>
          <dgm:bulletEnabled val="1"/>
        </dgm:presLayoutVars>
      </dgm:prSet>
      <dgm:spPr/>
    </dgm:pt>
    <dgm:pt modelId="{4D267CDE-8DE7-41A9-94DD-E2D0D9B1B82E}" type="pres">
      <dgm:prSet presAssocID="{597C5CED-79AA-4421-B064-624BA006A360}" presName="accent_3" presStyleCnt="0"/>
      <dgm:spPr/>
    </dgm:pt>
    <dgm:pt modelId="{6271C49E-AA67-4E15-A2ED-4E600F534091}" type="pres">
      <dgm:prSet presAssocID="{597C5CED-79AA-4421-B064-624BA006A360}" presName="accentRepeatNode" presStyleLbl="solidFgAcc1" presStyleIdx="2" presStyleCnt="6"/>
      <dgm:spPr>
        <a:blipFill rotWithShape="0">
          <a:blip xmlns:r="http://schemas.openxmlformats.org/officeDocument/2006/relationships" r:embed="rId3"/>
          <a:stretch>
            <a:fillRect/>
          </a:stretch>
        </a:blipFill>
      </dgm:spPr>
    </dgm:pt>
    <dgm:pt modelId="{7F631381-D03A-44F5-B5A3-1EDA5B439AE8}" type="pres">
      <dgm:prSet presAssocID="{27AE5B23-1639-4FA1-B798-A28FCFC8CC67}" presName="text_4" presStyleLbl="node1" presStyleIdx="3" presStyleCnt="6">
        <dgm:presLayoutVars>
          <dgm:bulletEnabled val="1"/>
        </dgm:presLayoutVars>
      </dgm:prSet>
      <dgm:spPr/>
    </dgm:pt>
    <dgm:pt modelId="{28A36825-5423-400B-84BA-B9D12B6C8EE8}" type="pres">
      <dgm:prSet presAssocID="{27AE5B23-1639-4FA1-B798-A28FCFC8CC67}" presName="accent_4" presStyleCnt="0"/>
      <dgm:spPr/>
    </dgm:pt>
    <dgm:pt modelId="{F698B2B1-F224-4814-9068-FECA4F19FC75}" type="pres">
      <dgm:prSet presAssocID="{27AE5B23-1639-4FA1-B798-A28FCFC8CC67}" presName="accentRepeatNode" presStyleLbl="solidFgAcc1" presStyleIdx="3" presStyleCnt="6"/>
      <dgm:spPr>
        <a:blipFill rotWithShape="0">
          <a:blip xmlns:r="http://schemas.openxmlformats.org/officeDocument/2006/relationships" r:embed="rId4"/>
          <a:stretch>
            <a:fillRect/>
          </a:stretch>
        </a:blipFill>
      </dgm:spPr>
    </dgm:pt>
    <dgm:pt modelId="{8AFDE66F-63D3-4B13-A2C1-1F2C926AB576}" type="pres">
      <dgm:prSet presAssocID="{84270D55-D33A-4602-8BB2-DBE586BB31EE}" presName="text_5" presStyleLbl="node1" presStyleIdx="4" presStyleCnt="6" custLinFactNeighborX="190" custLinFactNeighborY="-1303">
        <dgm:presLayoutVars>
          <dgm:bulletEnabled val="1"/>
        </dgm:presLayoutVars>
      </dgm:prSet>
      <dgm:spPr/>
    </dgm:pt>
    <dgm:pt modelId="{04004C7F-9766-427F-8B46-839CC48C1024}" type="pres">
      <dgm:prSet presAssocID="{84270D55-D33A-4602-8BB2-DBE586BB31EE}" presName="accent_5" presStyleCnt="0"/>
      <dgm:spPr/>
    </dgm:pt>
    <dgm:pt modelId="{9CDD556B-8D43-4C6C-AA75-25BECBD8E660}" type="pres">
      <dgm:prSet presAssocID="{84270D55-D33A-4602-8BB2-DBE586BB31EE}" presName="accentRepeatNode" presStyleLbl="solidFgAcc1" presStyleIdx="4" presStyleCnt="6"/>
      <dgm:spPr>
        <a:blipFill rotWithShape="0">
          <a:blip xmlns:r="http://schemas.openxmlformats.org/officeDocument/2006/relationships" r:embed="rId5"/>
          <a:stretch>
            <a:fillRect/>
          </a:stretch>
        </a:blipFill>
      </dgm:spPr>
    </dgm:pt>
    <dgm:pt modelId="{55D982F7-FDB8-4DA0-BF61-A269C33FA143}" type="pres">
      <dgm:prSet presAssocID="{ECD87D9F-EB78-4422-AAE4-6F490B612508}" presName="text_6" presStyleLbl="node1" presStyleIdx="5" presStyleCnt="6">
        <dgm:presLayoutVars>
          <dgm:bulletEnabled val="1"/>
        </dgm:presLayoutVars>
      </dgm:prSet>
      <dgm:spPr/>
    </dgm:pt>
    <dgm:pt modelId="{A424C465-E5A2-45A3-B2F2-B1CDD1F38FFA}" type="pres">
      <dgm:prSet presAssocID="{ECD87D9F-EB78-4422-AAE4-6F490B612508}" presName="accent_6" presStyleCnt="0"/>
      <dgm:spPr/>
    </dgm:pt>
    <dgm:pt modelId="{F0D8066E-AE90-4CD4-A033-93DC6DF2985D}" type="pres">
      <dgm:prSet presAssocID="{ECD87D9F-EB78-4422-AAE4-6F490B612508}" presName="accentRepeatNode" presStyleLbl="solidFgAcc1" presStyleIdx="5" presStyleCnt="6"/>
      <dgm:spPr>
        <a:blipFill rotWithShape="0">
          <a:blip xmlns:r="http://schemas.openxmlformats.org/officeDocument/2006/relationships" r:embed="rId6"/>
          <a:stretch>
            <a:fillRect/>
          </a:stretch>
        </a:blipFill>
      </dgm:spPr>
    </dgm:pt>
  </dgm:ptLst>
  <dgm:cxnLst>
    <dgm:cxn modelId="{67053700-1C0C-4A84-ACE1-C6C2519A4748}" type="presOf" srcId="{8C8DD07C-4EED-4CE1-A2C2-5168203677B4}" destId="{72072FD5-5EFE-4CAF-A615-3E19E33172B6}" srcOrd="0" destOrd="0" presId="urn:microsoft.com/office/officeart/2008/layout/VerticalCurvedList"/>
    <dgm:cxn modelId="{8D09C82E-2E63-485B-A372-639E79570CC7}" type="presOf" srcId="{95F65702-F06E-4B4F-AC43-7BAF5C7BD96B}" destId="{A285D1E2-FBA5-4E1C-87D0-0033E8A6B119}" srcOrd="0" destOrd="0" presId="urn:microsoft.com/office/officeart/2008/layout/VerticalCurvedList"/>
    <dgm:cxn modelId="{6B7FC531-DB23-4020-A110-87A4BC1CAF8E}" srcId="{95F65702-F06E-4B4F-AC43-7BAF5C7BD96B}" destId="{159D1531-8C50-4075-BA96-CA8472ADA60B}" srcOrd="0" destOrd="0" parTransId="{0485EA97-BE7A-4804-A1E4-ADB18E87DB9D}" sibTransId="{8C8DD07C-4EED-4CE1-A2C2-5168203677B4}"/>
    <dgm:cxn modelId="{812D3133-383F-44E3-B7FA-6E7F4F7B3D08}" type="presOf" srcId="{ECD87D9F-EB78-4422-AAE4-6F490B612508}" destId="{55D982F7-FDB8-4DA0-BF61-A269C33FA143}" srcOrd="0" destOrd="0" presId="urn:microsoft.com/office/officeart/2008/layout/VerticalCurvedList"/>
    <dgm:cxn modelId="{7296D445-C158-4681-9348-9FF49CEFAEE4}" type="presOf" srcId="{84270D55-D33A-4602-8BB2-DBE586BB31EE}" destId="{8AFDE66F-63D3-4B13-A2C1-1F2C926AB576}" srcOrd="0" destOrd="0" presId="urn:microsoft.com/office/officeart/2008/layout/VerticalCurvedList"/>
    <dgm:cxn modelId="{9DFAA14B-D5C0-448F-9451-5CC5CBA6EEA7}" srcId="{95F65702-F06E-4B4F-AC43-7BAF5C7BD96B}" destId="{84270D55-D33A-4602-8BB2-DBE586BB31EE}" srcOrd="4" destOrd="0" parTransId="{99F0524C-16A1-442A-820B-652492AD00AD}" sibTransId="{537CA129-B677-471E-AC5A-011E6F6457F9}"/>
    <dgm:cxn modelId="{292EE674-E971-4481-B134-A99EA3A57317}" srcId="{95F65702-F06E-4B4F-AC43-7BAF5C7BD96B}" destId="{597C5CED-79AA-4421-B064-624BA006A360}" srcOrd="2" destOrd="0" parTransId="{7D209190-C502-4138-B2ED-FE56DDB6DA2C}" sibTransId="{A13890F4-BDC8-4364-8F93-D38F0B431CE3}"/>
    <dgm:cxn modelId="{1DC390A8-DB5C-457D-89F0-6F831791790D}" type="presOf" srcId="{6B194FDF-F6A8-459C-9A8A-BDCADE09A5F3}" destId="{0E0BFCAF-B6EC-4725-AABD-3D6287921C6B}" srcOrd="0" destOrd="0" presId="urn:microsoft.com/office/officeart/2008/layout/VerticalCurvedList"/>
    <dgm:cxn modelId="{D76FB6B6-F09A-4F74-9FD7-62054C226A58}" type="presOf" srcId="{159D1531-8C50-4075-BA96-CA8472ADA60B}" destId="{C2856EB3-74F5-417A-8D9A-33D909C9015D}" srcOrd="0" destOrd="0" presId="urn:microsoft.com/office/officeart/2008/layout/VerticalCurvedList"/>
    <dgm:cxn modelId="{5B2844BA-C119-487C-A313-4D87A7F11563}" srcId="{95F65702-F06E-4B4F-AC43-7BAF5C7BD96B}" destId="{27AE5B23-1639-4FA1-B798-A28FCFC8CC67}" srcOrd="3" destOrd="0" parTransId="{B715A9C4-2D08-403E-95A2-A210E15B8278}" sibTransId="{5AD9BCF6-52B7-4075-A53A-5E3AD3E4C1C9}"/>
    <dgm:cxn modelId="{720C08C1-139A-4726-A847-F06845A16212}" srcId="{95F65702-F06E-4B4F-AC43-7BAF5C7BD96B}" destId="{6B194FDF-F6A8-459C-9A8A-BDCADE09A5F3}" srcOrd="1" destOrd="0" parTransId="{6E984E2F-6EFA-4504-A48A-59BEE1DAA588}" sibTransId="{1DBFAB76-EAEB-4CE1-BF39-995ECD933305}"/>
    <dgm:cxn modelId="{626FD3E2-74AF-4332-98B4-F4DFECCD4562}" srcId="{95F65702-F06E-4B4F-AC43-7BAF5C7BD96B}" destId="{ECD87D9F-EB78-4422-AAE4-6F490B612508}" srcOrd="5" destOrd="0" parTransId="{822ACC4D-9134-4C04-8768-94127F1A6734}" sibTransId="{A2066A19-0A86-4C8D-8288-448768EB8BB1}"/>
    <dgm:cxn modelId="{23CBFBE7-1A29-4B67-8ED9-0E8BB56A0896}" type="presOf" srcId="{27AE5B23-1639-4FA1-B798-A28FCFC8CC67}" destId="{7F631381-D03A-44F5-B5A3-1EDA5B439AE8}" srcOrd="0" destOrd="0" presId="urn:microsoft.com/office/officeart/2008/layout/VerticalCurvedList"/>
    <dgm:cxn modelId="{BCD684FE-332D-4BFC-9F70-BA27A97EB75E}" type="presOf" srcId="{597C5CED-79AA-4421-B064-624BA006A360}" destId="{A31F6563-210E-4970-A56A-B29AA115F5BD}" srcOrd="0" destOrd="0" presId="urn:microsoft.com/office/officeart/2008/layout/VerticalCurvedList"/>
    <dgm:cxn modelId="{D478D75A-3FFD-4AA4-9979-45DDA0A23580}" type="presParOf" srcId="{A285D1E2-FBA5-4E1C-87D0-0033E8A6B119}" destId="{2362F93D-F3EC-4DAB-A4DA-622F91DA9E16}" srcOrd="0" destOrd="0" presId="urn:microsoft.com/office/officeart/2008/layout/VerticalCurvedList"/>
    <dgm:cxn modelId="{26C7AD3F-4956-49A8-B0C4-6223A4121740}" type="presParOf" srcId="{2362F93D-F3EC-4DAB-A4DA-622F91DA9E16}" destId="{DED3C3D0-8E3B-4B02-A7FF-BDA6F4A1EF6C}" srcOrd="0" destOrd="0" presId="urn:microsoft.com/office/officeart/2008/layout/VerticalCurvedList"/>
    <dgm:cxn modelId="{52508137-EC6A-420E-AA04-56A8952FDE81}" type="presParOf" srcId="{DED3C3D0-8E3B-4B02-A7FF-BDA6F4A1EF6C}" destId="{58FE8201-6F32-46B3-B596-BCC0AC0F7001}" srcOrd="0" destOrd="0" presId="urn:microsoft.com/office/officeart/2008/layout/VerticalCurvedList"/>
    <dgm:cxn modelId="{8929DDA6-09C7-47B1-9E67-69A4CF2C70A9}" type="presParOf" srcId="{DED3C3D0-8E3B-4B02-A7FF-BDA6F4A1EF6C}" destId="{72072FD5-5EFE-4CAF-A615-3E19E33172B6}" srcOrd="1" destOrd="0" presId="urn:microsoft.com/office/officeart/2008/layout/VerticalCurvedList"/>
    <dgm:cxn modelId="{5D71E662-029C-44BC-A889-92FDCD3E2DB0}" type="presParOf" srcId="{DED3C3D0-8E3B-4B02-A7FF-BDA6F4A1EF6C}" destId="{487811D4-9DAC-4991-8F33-C393CD325E58}" srcOrd="2" destOrd="0" presId="urn:microsoft.com/office/officeart/2008/layout/VerticalCurvedList"/>
    <dgm:cxn modelId="{6A717677-BE05-4133-85EA-A1A21DED36B6}" type="presParOf" srcId="{DED3C3D0-8E3B-4B02-A7FF-BDA6F4A1EF6C}" destId="{11CAD14C-1D95-4A26-AACA-833098B59873}" srcOrd="3" destOrd="0" presId="urn:microsoft.com/office/officeart/2008/layout/VerticalCurvedList"/>
    <dgm:cxn modelId="{D02A6113-5249-4546-B7E7-656D106F3B2A}" type="presParOf" srcId="{2362F93D-F3EC-4DAB-A4DA-622F91DA9E16}" destId="{C2856EB3-74F5-417A-8D9A-33D909C9015D}" srcOrd="1" destOrd="0" presId="urn:microsoft.com/office/officeart/2008/layout/VerticalCurvedList"/>
    <dgm:cxn modelId="{C244718D-37DF-4D13-A81B-F9C0341BCA68}" type="presParOf" srcId="{2362F93D-F3EC-4DAB-A4DA-622F91DA9E16}" destId="{EDDF1AAF-5F47-423C-A43F-D3C5A5792E9B}" srcOrd="2" destOrd="0" presId="urn:microsoft.com/office/officeart/2008/layout/VerticalCurvedList"/>
    <dgm:cxn modelId="{CD161677-9242-48BD-A4E6-AF1D6504BA15}" type="presParOf" srcId="{EDDF1AAF-5F47-423C-A43F-D3C5A5792E9B}" destId="{7C000713-9C7A-447D-8AD3-77C49BE8482D}" srcOrd="0" destOrd="0" presId="urn:microsoft.com/office/officeart/2008/layout/VerticalCurvedList"/>
    <dgm:cxn modelId="{5753DD68-D60D-4B90-8C7D-14E5E0B7AC7C}" type="presParOf" srcId="{2362F93D-F3EC-4DAB-A4DA-622F91DA9E16}" destId="{0E0BFCAF-B6EC-4725-AABD-3D6287921C6B}" srcOrd="3" destOrd="0" presId="urn:microsoft.com/office/officeart/2008/layout/VerticalCurvedList"/>
    <dgm:cxn modelId="{0DFEC28D-4D03-4EA1-A3D3-2F2F819DC7DB}" type="presParOf" srcId="{2362F93D-F3EC-4DAB-A4DA-622F91DA9E16}" destId="{3A5C583E-3797-4698-A83A-61573AFDDF10}" srcOrd="4" destOrd="0" presId="urn:microsoft.com/office/officeart/2008/layout/VerticalCurvedList"/>
    <dgm:cxn modelId="{5293DC52-6FDD-4FF2-B07C-045060D7EC47}" type="presParOf" srcId="{3A5C583E-3797-4698-A83A-61573AFDDF10}" destId="{197057A7-F542-4809-95BE-3102B11CF7CE}" srcOrd="0" destOrd="0" presId="urn:microsoft.com/office/officeart/2008/layout/VerticalCurvedList"/>
    <dgm:cxn modelId="{B4556D3A-EA77-4200-AC2A-2A2969341C9E}" type="presParOf" srcId="{2362F93D-F3EC-4DAB-A4DA-622F91DA9E16}" destId="{A31F6563-210E-4970-A56A-B29AA115F5BD}" srcOrd="5" destOrd="0" presId="urn:microsoft.com/office/officeart/2008/layout/VerticalCurvedList"/>
    <dgm:cxn modelId="{8AC6A522-9EEA-49C4-BFD8-C8D99EE51D79}" type="presParOf" srcId="{2362F93D-F3EC-4DAB-A4DA-622F91DA9E16}" destId="{4D267CDE-8DE7-41A9-94DD-E2D0D9B1B82E}" srcOrd="6" destOrd="0" presId="urn:microsoft.com/office/officeart/2008/layout/VerticalCurvedList"/>
    <dgm:cxn modelId="{A6049DB9-3D0D-42D4-A51A-56A086E4D21F}" type="presParOf" srcId="{4D267CDE-8DE7-41A9-94DD-E2D0D9B1B82E}" destId="{6271C49E-AA67-4E15-A2ED-4E600F534091}" srcOrd="0" destOrd="0" presId="urn:microsoft.com/office/officeart/2008/layout/VerticalCurvedList"/>
    <dgm:cxn modelId="{A328C1B0-1653-412E-9F9F-F1CF6213B0BA}" type="presParOf" srcId="{2362F93D-F3EC-4DAB-A4DA-622F91DA9E16}" destId="{7F631381-D03A-44F5-B5A3-1EDA5B439AE8}" srcOrd="7" destOrd="0" presId="urn:microsoft.com/office/officeart/2008/layout/VerticalCurvedList"/>
    <dgm:cxn modelId="{12A10EE8-F20E-4FBD-B5A1-3B03B386933E}" type="presParOf" srcId="{2362F93D-F3EC-4DAB-A4DA-622F91DA9E16}" destId="{28A36825-5423-400B-84BA-B9D12B6C8EE8}" srcOrd="8" destOrd="0" presId="urn:microsoft.com/office/officeart/2008/layout/VerticalCurvedList"/>
    <dgm:cxn modelId="{7F767AE7-3587-41F9-8E10-9624AE8835FA}" type="presParOf" srcId="{28A36825-5423-400B-84BA-B9D12B6C8EE8}" destId="{F698B2B1-F224-4814-9068-FECA4F19FC75}" srcOrd="0" destOrd="0" presId="urn:microsoft.com/office/officeart/2008/layout/VerticalCurvedList"/>
    <dgm:cxn modelId="{4198DC1F-1525-408E-A004-6ED2B40BB0C3}" type="presParOf" srcId="{2362F93D-F3EC-4DAB-A4DA-622F91DA9E16}" destId="{8AFDE66F-63D3-4B13-A2C1-1F2C926AB576}" srcOrd="9" destOrd="0" presId="urn:microsoft.com/office/officeart/2008/layout/VerticalCurvedList"/>
    <dgm:cxn modelId="{A341DABE-B037-4D90-97F1-8F2DF62CA6EC}" type="presParOf" srcId="{2362F93D-F3EC-4DAB-A4DA-622F91DA9E16}" destId="{04004C7F-9766-427F-8B46-839CC48C1024}" srcOrd="10" destOrd="0" presId="urn:microsoft.com/office/officeart/2008/layout/VerticalCurvedList"/>
    <dgm:cxn modelId="{146DD425-22B7-4673-A63E-44E601AA1BAC}" type="presParOf" srcId="{04004C7F-9766-427F-8B46-839CC48C1024}" destId="{9CDD556B-8D43-4C6C-AA75-25BECBD8E660}" srcOrd="0" destOrd="0" presId="urn:microsoft.com/office/officeart/2008/layout/VerticalCurvedList"/>
    <dgm:cxn modelId="{1C775B49-37CE-4AEE-9E95-7DBD14DCA4AA}" type="presParOf" srcId="{2362F93D-F3EC-4DAB-A4DA-622F91DA9E16}" destId="{55D982F7-FDB8-4DA0-BF61-A269C33FA143}" srcOrd="11" destOrd="0" presId="urn:microsoft.com/office/officeart/2008/layout/VerticalCurvedList"/>
    <dgm:cxn modelId="{C3392F91-3799-412C-B413-A7605CF98983}" type="presParOf" srcId="{2362F93D-F3EC-4DAB-A4DA-622F91DA9E16}" destId="{A424C465-E5A2-45A3-B2F2-B1CDD1F38FFA}" srcOrd="12" destOrd="0" presId="urn:microsoft.com/office/officeart/2008/layout/VerticalCurvedList"/>
    <dgm:cxn modelId="{182C0F7E-590C-4916-8699-7FB0E464090D}" type="presParOf" srcId="{A424C465-E5A2-45A3-B2F2-B1CDD1F38FFA}" destId="{F0D8066E-AE90-4CD4-A033-93DC6DF2985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85393-538A-484F-AA10-3404DBA3B671}">
      <dsp:nvSpPr>
        <dsp:cNvPr id="0" name=""/>
        <dsp:cNvSpPr/>
      </dsp:nvSpPr>
      <dsp:spPr>
        <a:xfrm>
          <a:off x="195957" y="610577"/>
          <a:ext cx="3985307" cy="1453727"/>
        </a:xfrm>
        <a:prstGeom prst="rect">
          <a:avLst/>
        </a:prstGeom>
        <a:solidFill>
          <a:schemeClr val="accent3">
            <a:alpha val="4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3557" tIns="41910" rIns="41910" bIns="41910" numCol="1" spcCol="1270" anchor="ctr" anchorCtr="0">
          <a:noAutofit/>
        </a:bodyPr>
        <a:lstStyle/>
        <a:p>
          <a:pPr marL="0" lvl="0" indent="0" algn="just" defTabSz="488950">
            <a:lnSpc>
              <a:spcPct val="90000"/>
            </a:lnSpc>
            <a:spcBef>
              <a:spcPct val="0"/>
            </a:spcBef>
            <a:spcAft>
              <a:spcPct val="35000"/>
            </a:spcAft>
            <a:buNone/>
          </a:pPr>
          <a:r>
            <a:rPr lang="en-US" sz="1100" b="1" dirty="0">
              <a:solidFill>
                <a:schemeClr val="tx1">
                  <a:lumMod val="75000"/>
                  <a:lumOff val="25000"/>
                </a:schemeClr>
              </a:solidFill>
              <a:latin typeface="Arial" panose="020B0604020202020204" pitchFamily="34" charset="0"/>
              <a:cs typeface="Arial" panose="020B0604020202020204" pitchFamily="34" charset="0"/>
            </a:rPr>
            <a:t>Islamic Corporation for Development of Private Sector (ICD) – 36%</a:t>
          </a:r>
        </a:p>
        <a:p>
          <a:pPr marL="0" lvl="0" indent="0" algn="l" defTabSz="488950">
            <a:lnSpc>
              <a:spcPct val="90000"/>
            </a:lnSpc>
            <a:spcBef>
              <a:spcPct val="0"/>
            </a:spcBef>
            <a:spcAft>
              <a:spcPct val="35000"/>
            </a:spcAft>
            <a:buNone/>
          </a:pPr>
          <a:r>
            <a:rPr lang="en-US" sz="1000" kern="1200" dirty="0">
              <a:latin typeface="Arial" panose="020B0604020202020204" pitchFamily="34" charset="0"/>
              <a:ea typeface="+mn-ea"/>
              <a:cs typeface="Arial" panose="020B0604020202020204" pitchFamily="34" charset="0"/>
            </a:rPr>
            <a:t>ICD is </a:t>
          </a:r>
          <a:r>
            <a:rPr lang="en-US" sz="1000" dirty="0">
              <a:latin typeface="Arial" panose="020B0604020202020204" pitchFamily="34" charset="0"/>
              <a:cs typeface="Arial" panose="020B0604020202020204" pitchFamily="34" charset="0"/>
            </a:rPr>
            <a:t>a multilateral organization with authorized capital in the amount of $2.0 billion.  Its shareholders consist of the Islamic Development Bank, 51 member countries, and five public financial institutions. ICD is the main sponsor of Islamic leasing companies currently operating in 13 different countries.</a:t>
          </a:r>
          <a:endParaRPr lang="ru-RU" sz="1000" dirty="0">
            <a:latin typeface="Arial" panose="020B0604020202020204" pitchFamily="34" charset="0"/>
            <a:cs typeface="Arial" panose="020B0604020202020204" pitchFamily="34" charset="0"/>
          </a:endParaRPr>
        </a:p>
      </dsp:txBody>
      <dsp:txXfrm>
        <a:off x="195957" y="610577"/>
        <a:ext cx="3985307" cy="1453727"/>
      </dsp:txXfrm>
    </dsp:sp>
    <dsp:sp modelId="{8FA31577-30C4-486A-B653-C9E2F016E42D}">
      <dsp:nvSpPr>
        <dsp:cNvPr id="0" name=""/>
        <dsp:cNvSpPr/>
      </dsp:nvSpPr>
      <dsp:spPr>
        <a:xfrm>
          <a:off x="29902" y="729872"/>
          <a:ext cx="871785" cy="917624"/>
        </a:xfrm>
        <a:prstGeom prst="rect">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D98F3B-A992-493A-9428-4C10D47F97D4}">
      <dsp:nvSpPr>
        <dsp:cNvPr id="0" name=""/>
        <dsp:cNvSpPr/>
      </dsp:nvSpPr>
      <dsp:spPr>
        <a:xfrm>
          <a:off x="4546414" y="619401"/>
          <a:ext cx="4072704" cy="1436080"/>
        </a:xfrm>
        <a:prstGeom prst="rect">
          <a:avLst/>
        </a:prstGeom>
        <a:solidFill>
          <a:schemeClr val="accent3">
            <a:alpha val="4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3557"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baseline="0" dirty="0">
              <a:solidFill>
                <a:schemeClr val="tx1">
                  <a:lumMod val="75000"/>
                  <a:lumOff val="25000"/>
                </a:schemeClr>
              </a:solidFill>
              <a:latin typeface="Arial Narrow" panose="020B0606020202030204" pitchFamily="34" charset="0"/>
              <a:cs typeface="Arial" panose="020B0604020202020204" pitchFamily="34" charset="0"/>
            </a:rPr>
            <a:t>ProFile.kz LLP (former Zaman Leasing LLP) – 18%</a:t>
          </a:r>
        </a:p>
        <a:p>
          <a:pPr marL="0" lvl="0" indent="0" algn="l"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The Company is presented in the Kazakhstani leasing sector since Y2011. Company is focused on leasing financing of Corporate and SME sectors. Company is partner of ICD in many Leasing Companies established in post-soviet countries.</a:t>
          </a:r>
          <a:endParaRPr lang="en-US" sz="1100" b="1" kern="1200" baseline="0" dirty="0">
            <a:solidFill>
              <a:schemeClr val="tx1">
                <a:lumMod val="75000"/>
                <a:lumOff val="25000"/>
              </a:schemeClr>
            </a:solidFill>
            <a:latin typeface="Arial Narrow" panose="020B0606020202030204" pitchFamily="34" charset="0"/>
            <a:cs typeface="Arial" panose="020B0604020202020204" pitchFamily="34" charset="0"/>
          </a:endParaRPr>
        </a:p>
      </dsp:txBody>
      <dsp:txXfrm>
        <a:off x="4546414" y="619401"/>
        <a:ext cx="4072704" cy="1436080"/>
      </dsp:txXfrm>
    </dsp:sp>
    <dsp:sp modelId="{30539E39-AC6B-48B3-9FA3-E3DB06228FC2}">
      <dsp:nvSpPr>
        <dsp:cNvPr id="0" name=""/>
        <dsp:cNvSpPr/>
      </dsp:nvSpPr>
      <dsp:spPr>
        <a:xfrm>
          <a:off x="4495797" y="838200"/>
          <a:ext cx="794127" cy="669191"/>
        </a:xfrm>
        <a:prstGeom prst="rect">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79BBFC-5E70-4370-9B50-F2D4EC7BB828}">
      <dsp:nvSpPr>
        <dsp:cNvPr id="0" name=""/>
        <dsp:cNvSpPr/>
      </dsp:nvSpPr>
      <dsp:spPr>
        <a:xfrm>
          <a:off x="176209" y="2206835"/>
          <a:ext cx="3985307" cy="1453727"/>
        </a:xfrm>
        <a:prstGeom prst="rect">
          <a:avLst/>
        </a:prstGeom>
        <a:solidFill>
          <a:schemeClr val="accent3">
            <a:alpha val="4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3557" tIns="41910" rIns="41910" bIns="41910" numCol="1" spcCol="1270" anchor="ctr" anchorCtr="0">
          <a:noAutofit/>
        </a:bodyPr>
        <a:lstStyle/>
        <a:p>
          <a:pPr marL="0" lvl="0" indent="0" algn="just" defTabSz="488950">
            <a:lnSpc>
              <a:spcPct val="90000"/>
            </a:lnSpc>
            <a:spcBef>
              <a:spcPct val="0"/>
            </a:spcBef>
            <a:spcAft>
              <a:spcPct val="35000"/>
            </a:spcAft>
            <a:buNone/>
          </a:pPr>
          <a:r>
            <a:rPr lang="en-US" sz="1100" b="1" kern="1200" dirty="0" err="1">
              <a:solidFill>
                <a:schemeClr val="tx1">
                  <a:lumMod val="75000"/>
                  <a:lumOff val="25000"/>
                </a:schemeClr>
              </a:solidFill>
              <a:latin typeface="Arial" panose="020B0604020202020204" pitchFamily="34" charset="0"/>
              <a:cs typeface="Arial" panose="020B0604020202020204" pitchFamily="34" charset="0"/>
            </a:rPr>
            <a:t>Aktif</a:t>
          </a:r>
          <a:r>
            <a:rPr lang="en-US" sz="1100" b="1" kern="1200" dirty="0">
              <a:solidFill>
                <a:schemeClr val="tx1">
                  <a:lumMod val="75000"/>
                  <a:lumOff val="25000"/>
                </a:schemeClr>
              </a:solidFill>
              <a:latin typeface="Arial" panose="020B0604020202020204" pitchFamily="34" charset="0"/>
              <a:cs typeface="Arial" panose="020B0604020202020204" pitchFamily="34" charset="0"/>
            </a:rPr>
            <a:t> </a:t>
          </a:r>
          <a:r>
            <a:rPr lang="en-US" sz="1100" b="1" kern="1200" dirty="0" err="1">
              <a:solidFill>
                <a:schemeClr val="tx1">
                  <a:lumMod val="75000"/>
                  <a:lumOff val="25000"/>
                </a:schemeClr>
              </a:solidFill>
              <a:latin typeface="Arial" panose="020B0604020202020204" pitchFamily="34" charset="0"/>
              <a:cs typeface="Arial" panose="020B0604020202020204" pitchFamily="34" charset="0"/>
            </a:rPr>
            <a:t>Yatirim</a:t>
          </a:r>
          <a:r>
            <a:rPr lang="en-US" sz="1100" b="1" kern="1200" dirty="0">
              <a:solidFill>
                <a:schemeClr val="tx1">
                  <a:lumMod val="75000"/>
                  <a:lumOff val="25000"/>
                </a:schemeClr>
              </a:solidFill>
              <a:latin typeface="Arial" panose="020B0604020202020204" pitchFamily="34" charset="0"/>
              <a:cs typeface="Arial" panose="020B0604020202020204" pitchFamily="34" charset="0"/>
            </a:rPr>
            <a:t> </a:t>
          </a:r>
          <a:r>
            <a:rPr lang="en-US" sz="1100" b="1" kern="1200" dirty="0" err="1">
              <a:solidFill>
                <a:schemeClr val="tx1">
                  <a:lumMod val="75000"/>
                  <a:lumOff val="25000"/>
                </a:schemeClr>
              </a:solidFill>
              <a:latin typeface="Arial" panose="020B0604020202020204" pitchFamily="34" charset="0"/>
              <a:cs typeface="Arial" panose="020B0604020202020204" pitchFamily="34" charset="0"/>
            </a:rPr>
            <a:t>Bankasi</a:t>
          </a:r>
          <a:r>
            <a:rPr lang="en-US" sz="1100" b="1" kern="1200" dirty="0">
              <a:solidFill>
                <a:schemeClr val="tx1">
                  <a:lumMod val="75000"/>
                  <a:lumOff val="25000"/>
                </a:schemeClr>
              </a:solidFill>
              <a:latin typeface="Arial" panose="020B0604020202020204" pitchFamily="34" charset="0"/>
              <a:cs typeface="Arial" panose="020B0604020202020204" pitchFamily="34" charset="0"/>
            </a:rPr>
            <a:t> AS (Turkey) – 14%</a:t>
          </a:r>
        </a:p>
        <a:p>
          <a:pPr marL="0" lvl="0" indent="0" algn="l" defTabSz="488950">
            <a:lnSpc>
              <a:spcPct val="90000"/>
            </a:lnSpc>
            <a:spcBef>
              <a:spcPct val="0"/>
            </a:spcBef>
            <a:spcAft>
              <a:spcPct val="35000"/>
            </a:spcAft>
            <a:buNone/>
          </a:pPr>
          <a:r>
            <a:rPr lang="en-US" sz="1000" kern="1200" dirty="0" err="1">
              <a:latin typeface="Arial" panose="020B0604020202020204" pitchFamily="34" charset="0"/>
              <a:cs typeface="Arial" panose="020B0604020202020204" pitchFamily="34" charset="0"/>
            </a:rPr>
            <a:t>Aktif</a:t>
          </a:r>
          <a:r>
            <a:rPr lang="en-US" sz="1000" kern="1200" dirty="0">
              <a:latin typeface="Arial" panose="020B0604020202020204" pitchFamily="34" charset="0"/>
              <a:cs typeface="Arial" panose="020B0604020202020204" pitchFamily="34" charset="0"/>
            </a:rPr>
            <a:t> Bank is the largest investment bank of Turkey. The Bank operates in retail banking, investment banking and regional banking areas. The bank has very innovative approach to retail business and new generation products, therefore was awarded by many </a:t>
          </a:r>
          <a:r>
            <a:rPr lang="en-US" sz="1000" kern="1200" dirty="0">
              <a:solidFill>
                <a:schemeClr val="tx1"/>
              </a:solidFill>
              <a:latin typeface="Arial" panose="020B0604020202020204" pitchFamily="34" charset="0"/>
              <a:cs typeface="Arial" panose="020B0604020202020204" pitchFamily="34" charset="0"/>
            </a:rPr>
            <a:t>international business clubs. </a:t>
          </a:r>
          <a:endParaRPr lang="ru-RU" sz="1000" kern="1200" dirty="0">
            <a:solidFill>
              <a:schemeClr val="tx1"/>
            </a:solidFill>
            <a:latin typeface="Arial" panose="020B0604020202020204" pitchFamily="34" charset="0"/>
            <a:cs typeface="Arial" panose="020B0604020202020204" pitchFamily="34" charset="0"/>
          </a:endParaRPr>
        </a:p>
      </dsp:txBody>
      <dsp:txXfrm>
        <a:off x="176209" y="2206835"/>
        <a:ext cx="3985307" cy="1453727"/>
      </dsp:txXfrm>
    </dsp:sp>
    <dsp:sp modelId="{E9B0030D-3CDB-4F0A-9EEB-6467103AC3A6}">
      <dsp:nvSpPr>
        <dsp:cNvPr id="0" name=""/>
        <dsp:cNvSpPr/>
      </dsp:nvSpPr>
      <dsp:spPr>
        <a:xfrm>
          <a:off x="10154" y="2333577"/>
          <a:ext cx="871785" cy="902729"/>
        </a:xfrm>
        <a:prstGeom prst="rect">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3A5E62-296C-4CF9-B1D6-6B73C4D4B52E}">
      <dsp:nvSpPr>
        <dsp:cNvPr id="0" name=""/>
        <dsp:cNvSpPr/>
      </dsp:nvSpPr>
      <dsp:spPr>
        <a:xfrm>
          <a:off x="4663714" y="2214918"/>
          <a:ext cx="3985307" cy="1453727"/>
        </a:xfrm>
        <a:prstGeom prst="rect">
          <a:avLst/>
        </a:prstGeom>
        <a:solidFill>
          <a:schemeClr val="accent3">
            <a:alpha val="4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3557"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dirty="0">
              <a:solidFill>
                <a:schemeClr val="tx1">
                  <a:lumMod val="75000"/>
                  <a:lumOff val="25000"/>
                </a:schemeClr>
              </a:solidFill>
              <a:latin typeface="Arial" panose="020B0604020202020204" pitchFamily="34" charset="0"/>
              <a:cs typeface="Arial" panose="020B0604020202020204" pitchFamily="34" charset="0"/>
            </a:rPr>
            <a:t>Al </a:t>
          </a:r>
          <a:r>
            <a:rPr lang="en-US" sz="1100" b="1" kern="1200" dirty="0" err="1">
              <a:solidFill>
                <a:schemeClr val="tx1">
                  <a:lumMod val="75000"/>
                  <a:lumOff val="25000"/>
                </a:schemeClr>
              </a:solidFill>
              <a:latin typeface="Arial" panose="020B0604020202020204" pitchFamily="34" charset="0"/>
              <a:cs typeface="Arial" panose="020B0604020202020204" pitchFamily="34" charset="0"/>
            </a:rPr>
            <a:t>Hilal</a:t>
          </a:r>
          <a:r>
            <a:rPr lang="en-US" sz="1100" b="1" kern="1200" dirty="0">
              <a:solidFill>
                <a:schemeClr val="tx1">
                  <a:lumMod val="75000"/>
                  <a:lumOff val="25000"/>
                </a:schemeClr>
              </a:solidFill>
              <a:latin typeface="Arial" panose="020B0604020202020204" pitchFamily="34" charset="0"/>
              <a:cs typeface="Arial" panose="020B0604020202020204" pitchFamily="34" charset="0"/>
            </a:rPr>
            <a:t> Leasing (Republic of Kazakhstan) – 14%</a:t>
          </a:r>
        </a:p>
        <a:p>
          <a:pPr marL="0" lvl="0" indent="0" algn="l" defTabSz="48895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Al </a:t>
          </a:r>
          <a:r>
            <a:rPr lang="en-US" sz="1000" kern="1200" dirty="0" err="1">
              <a:latin typeface="Arial" panose="020B0604020202020204" pitchFamily="34" charset="0"/>
              <a:cs typeface="Arial" panose="020B0604020202020204" pitchFamily="34" charset="0"/>
            </a:rPr>
            <a:t>Hilal</a:t>
          </a:r>
          <a:r>
            <a:rPr lang="en-US" sz="1000" kern="1200" dirty="0">
              <a:latin typeface="Arial" panose="020B0604020202020204" pitchFamily="34" charset="0"/>
              <a:cs typeface="Arial" panose="020B0604020202020204" pitchFamily="34" charset="0"/>
            </a:rPr>
            <a:t> Leasing is a company established by UAE investors. Company is focused on leasing financing of Corporate and SME sectors, based on the Sharia Principles.</a:t>
          </a:r>
        </a:p>
      </dsp:txBody>
      <dsp:txXfrm>
        <a:off x="4663714" y="2214918"/>
        <a:ext cx="3985307" cy="1453727"/>
      </dsp:txXfrm>
    </dsp:sp>
    <dsp:sp modelId="{15F632FC-DBBF-4356-8920-388E3ACA5719}">
      <dsp:nvSpPr>
        <dsp:cNvPr id="0" name=""/>
        <dsp:cNvSpPr/>
      </dsp:nvSpPr>
      <dsp:spPr>
        <a:xfrm>
          <a:off x="4496327" y="2360450"/>
          <a:ext cx="960516" cy="671218"/>
        </a:xfrm>
        <a:prstGeom prst="rect">
          <a:avLst/>
        </a:prstGeom>
        <a:blipFill rotWithShape="1">
          <a:blip xmlns:r="http://schemas.openxmlformats.org/officeDocument/2006/relationships" r:embed="rId4"/>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093249-F046-4579-B1AA-7E63A3ADBF7B}">
      <dsp:nvSpPr>
        <dsp:cNvPr id="0" name=""/>
        <dsp:cNvSpPr/>
      </dsp:nvSpPr>
      <dsp:spPr>
        <a:xfrm>
          <a:off x="193788" y="3803093"/>
          <a:ext cx="3985307" cy="1453727"/>
        </a:xfrm>
        <a:prstGeom prst="rect">
          <a:avLst/>
        </a:prstGeom>
        <a:solidFill>
          <a:schemeClr val="accent3">
            <a:alpha val="4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3557"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dirty="0" err="1">
              <a:solidFill>
                <a:schemeClr val="tx1">
                  <a:lumMod val="75000"/>
                  <a:lumOff val="25000"/>
                </a:schemeClr>
              </a:solidFill>
              <a:latin typeface="Arial Narrow" panose="020B0606020202030204" pitchFamily="34" charset="0"/>
              <a:cs typeface="Arial" panose="020B0604020202020204" pitchFamily="34" charset="0"/>
            </a:rPr>
            <a:t>Kolon</a:t>
          </a:r>
          <a:r>
            <a:rPr lang="en-US" sz="1100" b="1" kern="1200" dirty="0">
              <a:solidFill>
                <a:schemeClr val="tx1">
                  <a:lumMod val="75000"/>
                  <a:lumOff val="25000"/>
                </a:schemeClr>
              </a:solidFill>
              <a:latin typeface="Arial Narrow" panose="020B0606020202030204" pitchFamily="34" charset="0"/>
              <a:cs typeface="Arial" panose="020B0604020202020204" pitchFamily="34" charset="0"/>
            </a:rPr>
            <a:t> World Investment Co. Limited (Hong Kong) – 11%</a:t>
          </a:r>
        </a:p>
        <a:p>
          <a:pPr marL="0" lvl="0" indent="0" algn="l" defTabSz="488950">
            <a:lnSpc>
              <a:spcPct val="90000"/>
            </a:lnSpc>
            <a:spcBef>
              <a:spcPct val="0"/>
            </a:spcBef>
            <a:spcAft>
              <a:spcPct val="35000"/>
            </a:spcAft>
            <a:buNone/>
          </a:pPr>
          <a:r>
            <a:rPr lang="en-US" sz="1000" kern="1200" dirty="0" err="1">
              <a:latin typeface="Arial" panose="020B0604020202020204" pitchFamily="34" charset="0"/>
              <a:cs typeface="Arial" panose="020B0604020202020204" pitchFamily="34" charset="0"/>
            </a:rPr>
            <a:t>Kolon</a:t>
          </a:r>
          <a:r>
            <a:rPr lang="en-US" sz="1000" kern="1200" dirty="0">
              <a:latin typeface="Arial" panose="020B0604020202020204" pitchFamily="34" charset="0"/>
              <a:cs typeface="Arial" panose="020B0604020202020204" pitchFamily="34" charset="0"/>
            </a:rPr>
            <a:t> is one of the biggest conglomerate in South Korea being pioneer business group especially in textile and chemical industry.  Over the years, </a:t>
          </a:r>
          <a:r>
            <a:rPr lang="en-US" sz="1000" kern="1200" dirty="0" err="1">
              <a:latin typeface="Arial" panose="020B0604020202020204" pitchFamily="34" charset="0"/>
              <a:cs typeface="Arial" panose="020B0604020202020204" pitchFamily="34" charset="0"/>
            </a:rPr>
            <a:t>Kolon</a:t>
          </a:r>
          <a:r>
            <a:rPr lang="en-US" sz="1000" kern="1200" dirty="0">
              <a:latin typeface="Arial" panose="020B0604020202020204" pitchFamily="34" charset="0"/>
              <a:cs typeface="Arial" panose="020B0604020202020204" pitchFamily="34" charset="0"/>
            </a:rPr>
            <a:t> has diversified its specialty in different area of industry such as chemicals, construction, and others that have led the rapid growth and contributed to development of the Korean economy. </a:t>
          </a:r>
          <a:endParaRPr lang="ru-RU" sz="1000" kern="1200" dirty="0">
            <a:latin typeface="Arial" panose="020B0604020202020204" pitchFamily="34" charset="0"/>
            <a:cs typeface="Arial" panose="020B0604020202020204" pitchFamily="34" charset="0"/>
          </a:endParaRPr>
        </a:p>
      </dsp:txBody>
      <dsp:txXfrm>
        <a:off x="193788" y="3803093"/>
        <a:ext cx="3985307" cy="1453727"/>
      </dsp:txXfrm>
    </dsp:sp>
    <dsp:sp modelId="{5A9EB0E8-1E2B-41CF-8580-9941510E062E}">
      <dsp:nvSpPr>
        <dsp:cNvPr id="0" name=""/>
        <dsp:cNvSpPr/>
      </dsp:nvSpPr>
      <dsp:spPr>
        <a:xfrm>
          <a:off x="27734" y="3937276"/>
          <a:ext cx="871785" cy="887848"/>
        </a:xfrm>
        <a:prstGeom prst="rect">
          <a:avLst/>
        </a:prstGeom>
        <a:blipFill rotWithShape="1">
          <a:blip xmlns:r="http://schemas.openxmlformats.org/officeDocument/2006/relationships" r:embed="rId5"/>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2A29C8-4692-41DC-8B20-9DF920A000CA}">
      <dsp:nvSpPr>
        <dsp:cNvPr id="0" name=""/>
        <dsp:cNvSpPr/>
      </dsp:nvSpPr>
      <dsp:spPr>
        <a:xfrm>
          <a:off x="4635980" y="3803093"/>
          <a:ext cx="3985307" cy="1453727"/>
        </a:xfrm>
        <a:prstGeom prst="rect">
          <a:avLst/>
        </a:prstGeom>
        <a:solidFill>
          <a:schemeClr val="accent3">
            <a:alpha val="4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3557"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dirty="0">
              <a:solidFill>
                <a:schemeClr val="tx1">
                  <a:lumMod val="75000"/>
                  <a:lumOff val="25000"/>
                </a:schemeClr>
              </a:solidFill>
              <a:latin typeface="Arial" panose="020B0604020202020204" pitchFamily="34" charset="0"/>
              <a:cs typeface="Arial" panose="020B0604020202020204" pitchFamily="34" charset="0"/>
            </a:rPr>
            <a:t>Eurasia Group AG (Switzerland) – 7%</a:t>
          </a:r>
        </a:p>
        <a:p>
          <a:pPr marL="0" lvl="0" indent="0" algn="l" defTabSz="48895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Eurasia Group AG is the National Distributor of John Deere in Kazakhstan and Kyrgyzstan. John Deere is one of the largest manufacturers of agricultural machinery in the world. </a:t>
          </a:r>
          <a:endParaRPr lang="ru-RU" sz="1000" kern="1200" dirty="0">
            <a:latin typeface="Arial" panose="020B0604020202020204" pitchFamily="34" charset="0"/>
            <a:cs typeface="Arial" panose="020B0604020202020204" pitchFamily="34" charset="0"/>
          </a:endParaRPr>
        </a:p>
      </dsp:txBody>
      <dsp:txXfrm>
        <a:off x="4635980" y="3803093"/>
        <a:ext cx="3985307" cy="1453727"/>
      </dsp:txXfrm>
    </dsp:sp>
    <dsp:sp modelId="{EF6D7AE2-223F-4459-9D2E-1F045D073DF2}">
      <dsp:nvSpPr>
        <dsp:cNvPr id="0" name=""/>
        <dsp:cNvSpPr/>
      </dsp:nvSpPr>
      <dsp:spPr>
        <a:xfrm>
          <a:off x="4460719" y="4041177"/>
          <a:ext cx="890198" cy="680045"/>
        </a:xfrm>
        <a:prstGeom prst="rect">
          <a:avLst/>
        </a:prstGeom>
        <a:blipFill rotWithShape="1">
          <a:blip xmlns:r="http://schemas.openxmlformats.org/officeDocument/2006/relationships" r:embed="rId6"/>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D97AA-A353-415E-A989-E0BCEB6635F0}">
      <dsp:nvSpPr>
        <dsp:cNvPr id="0" name=""/>
        <dsp:cNvSpPr/>
      </dsp:nvSpPr>
      <dsp:spPr>
        <a:xfrm>
          <a:off x="0" y="0"/>
          <a:ext cx="2738065" cy="579120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t" anchorCtr="1">
          <a:noAutofit/>
        </a:bodyPr>
        <a:lstStyle/>
        <a:p>
          <a:pPr marL="0" lvl="0" indent="0" algn="l" defTabSz="711200" rtl="0">
            <a:lnSpc>
              <a:spcPct val="90000"/>
            </a:lnSpc>
            <a:spcBef>
              <a:spcPct val="0"/>
            </a:spcBef>
            <a:spcAft>
              <a:spcPct val="35000"/>
            </a:spcAft>
            <a:buNone/>
          </a:pPr>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Main products:</a:t>
          </a:r>
          <a:endParaRPr lang="ru-RU" sz="1600" b="1"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171450" lvl="1" indent="-171450" algn="l" defTabSz="711200" rtl="0">
            <a:lnSpc>
              <a:spcPct val="150000"/>
            </a:lnSpc>
            <a:spcBef>
              <a:spcPct val="0"/>
            </a:spcBef>
            <a:spcAft>
              <a:spcPct val="15000"/>
            </a:spcAft>
            <a:buChar char="•"/>
          </a:pPr>
          <a:r>
            <a:rPr lang="en-US" sz="1600" b="1" i="1" kern="1200" dirty="0">
              <a:solidFill>
                <a:schemeClr val="tx1">
                  <a:lumMod val="75000"/>
                  <a:lumOff val="25000"/>
                </a:schemeClr>
              </a:solidFill>
              <a:latin typeface="Arial" panose="020B0604020202020204" pitchFamily="34" charset="0"/>
              <a:ea typeface="+mn-ea"/>
              <a:cs typeface="Arial" panose="020B0604020202020204" pitchFamily="34" charset="0"/>
            </a:rPr>
            <a:t>Financial leasing:</a:t>
          </a:r>
          <a:r>
            <a:rPr lang="ru-RU" sz="1600" b="1" i="1" kern="1200" dirty="0">
              <a:solidFill>
                <a:schemeClr val="tx1">
                  <a:lumMod val="75000"/>
                  <a:lumOff val="25000"/>
                </a:schemeClr>
              </a:solidFill>
              <a:latin typeface="Arial" panose="020B0604020202020204" pitchFamily="34" charset="0"/>
              <a:ea typeface="+mn-ea"/>
              <a:cs typeface="Arial" panose="020B0604020202020204" pitchFamily="34" charset="0"/>
            </a:rPr>
            <a:t> </a:t>
          </a:r>
          <a:r>
            <a:rPr lang="en-US" sz="1600" kern="1200" dirty="0" err="1">
              <a:solidFill>
                <a:schemeClr val="tx1">
                  <a:lumMod val="75000"/>
                  <a:lumOff val="25000"/>
                </a:schemeClr>
              </a:solidFill>
              <a:latin typeface="Arial" panose="020B0604020202020204" pitchFamily="34" charset="0"/>
              <a:ea typeface="+mn-ea"/>
              <a:cs typeface="Arial" panose="020B0604020202020204" pitchFamily="34" charset="0"/>
            </a:rPr>
            <a:t>Ijara</a:t>
          </a:r>
          <a:r>
            <a:rPr lang="en-US" sz="1600" kern="1200" dirty="0">
              <a:solidFill>
                <a:schemeClr val="tx1">
                  <a:lumMod val="75000"/>
                  <a:lumOff val="25000"/>
                </a:schemeClr>
              </a:solidFill>
              <a:latin typeface="Arial" panose="020B0604020202020204" pitchFamily="34" charset="0"/>
              <a:ea typeface="+mn-ea"/>
              <a:cs typeface="Arial" panose="020B0604020202020204" pitchFamily="34" charset="0"/>
            </a:rPr>
            <a:t> </a:t>
          </a:r>
          <a:r>
            <a:rPr lang="en-US" sz="1600" kern="1200" dirty="0" err="1">
              <a:solidFill>
                <a:schemeClr val="tx1">
                  <a:lumMod val="75000"/>
                  <a:lumOff val="25000"/>
                </a:schemeClr>
              </a:solidFill>
              <a:latin typeface="Arial" panose="020B0604020202020204" pitchFamily="34" charset="0"/>
              <a:ea typeface="+mn-ea"/>
              <a:cs typeface="Arial" panose="020B0604020202020204" pitchFamily="34" charset="0"/>
            </a:rPr>
            <a:t>Muntahia</a:t>
          </a:r>
          <a:r>
            <a:rPr lang="en-US" sz="1600" kern="1200" dirty="0">
              <a:solidFill>
                <a:schemeClr val="tx1">
                  <a:lumMod val="75000"/>
                  <a:lumOff val="25000"/>
                </a:schemeClr>
              </a:solidFill>
              <a:latin typeface="Arial" panose="020B0604020202020204" pitchFamily="34" charset="0"/>
              <a:ea typeface="+mn-ea"/>
              <a:cs typeface="Arial" panose="020B0604020202020204" pitchFamily="34" charset="0"/>
            </a:rPr>
            <a:t> </a:t>
          </a:r>
          <a:r>
            <a:rPr lang="en-US" sz="1600" kern="1200" dirty="0" err="1">
              <a:solidFill>
                <a:schemeClr val="tx1">
                  <a:lumMod val="75000"/>
                  <a:lumOff val="25000"/>
                </a:schemeClr>
              </a:solidFill>
              <a:latin typeface="Arial" panose="020B0604020202020204" pitchFamily="34" charset="0"/>
              <a:ea typeface="+mn-ea"/>
              <a:cs typeface="Arial" panose="020B0604020202020204" pitchFamily="34" charset="0"/>
            </a:rPr>
            <a:t>Bitamleek</a:t>
          </a:r>
          <a:endParaRPr lang="ru-RU" sz="1600"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171450" lvl="1" indent="-171450" algn="l" defTabSz="711200" rtl="0">
            <a:lnSpc>
              <a:spcPct val="150000"/>
            </a:lnSpc>
            <a:spcBef>
              <a:spcPct val="0"/>
            </a:spcBef>
            <a:spcAft>
              <a:spcPct val="15000"/>
            </a:spcAft>
            <a:buChar char="•"/>
          </a:pPr>
          <a:r>
            <a:rPr lang="en-US" sz="1600" b="1" i="1" kern="1200" dirty="0">
              <a:solidFill>
                <a:schemeClr val="tx1">
                  <a:lumMod val="75000"/>
                  <a:lumOff val="25000"/>
                </a:schemeClr>
              </a:solidFill>
              <a:latin typeface="Arial" panose="020B0604020202020204" pitchFamily="34" charset="0"/>
              <a:ea typeface="+mn-ea"/>
              <a:cs typeface="Arial" panose="020B0604020202020204" pitchFamily="34" charset="0"/>
            </a:rPr>
            <a:t>Instalment sales: </a:t>
          </a:r>
          <a:r>
            <a:rPr lang="en-US" sz="1600" kern="1200" dirty="0">
              <a:solidFill>
                <a:schemeClr val="tx1">
                  <a:lumMod val="75000"/>
                  <a:lumOff val="25000"/>
                </a:schemeClr>
              </a:solidFill>
              <a:latin typeface="Arial" panose="020B0604020202020204" pitchFamily="34" charset="0"/>
              <a:ea typeface="+mn-ea"/>
              <a:cs typeface="Arial" panose="020B0604020202020204" pitchFamily="34" charset="0"/>
            </a:rPr>
            <a:t>Standard </a:t>
          </a:r>
          <a:r>
            <a:rPr lang="en-US" sz="1600" kern="1200" dirty="0" err="1">
              <a:solidFill>
                <a:schemeClr val="tx1">
                  <a:lumMod val="75000"/>
                  <a:lumOff val="25000"/>
                </a:schemeClr>
              </a:solidFill>
              <a:latin typeface="Arial" panose="020B0604020202020204" pitchFamily="34" charset="0"/>
              <a:ea typeface="+mn-ea"/>
              <a:cs typeface="Arial" panose="020B0604020202020204" pitchFamily="34" charset="0"/>
            </a:rPr>
            <a:t>Murabaha</a:t>
          </a:r>
          <a:r>
            <a:rPr lang="en-US" sz="1600" kern="1200" dirty="0">
              <a:solidFill>
                <a:schemeClr val="tx1">
                  <a:lumMod val="75000"/>
                  <a:lumOff val="25000"/>
                </a:schemeClr>
              </a:solidFill>
              <a:latin typeface="Arial" panose="020B0604020202020204" pitchFamily="34" charset="0"/>
              <a:ea typeface="+mn-ea"/>
              <a:cs typeface="Arial" panose="020B0604020202020204" pitchFamily="34" charset="0"/>
            </a:rPr>
            <a:t> and </a:t>
          </a:r>
          <a:r>
            <a:rPr lang="en-US" sz="1600" kern="1200" dirty="0" err="1">
              <a:solidFill>
                <a:schemeClr val="tx1">
                  <a:lumMod val="75000"/>
                  <a:lumOff val="25000"/>
                </a:schemeClr>
              </a:solidFill>
              <a:latin typeface="Arial" panose="020B0604020202020204" pitchFamily="34" charset="0"/>
              <a:ea typeface="+mn-ea"/>
              <a:cs typeface="Arial" panose="020B0604020202020204" pitchFamily="34" charset="0"/>
            </a:rPr>
            <a:t>Murabaha</a:t>
          </a:r>
          <a:r>
            <a:rPr lang="en-US" sz="1600" kern="1200" dirty="0">
              <a:solidFill>
                <a:schemeClr val="tx1">
                  <a:lumMod val="75000"/>
                  <a:lumOff val="25000"/>
                </a:schemeClr>
              </a:solidFill>
              <a:latin typeface="Arial" panose="020B0604020202020204" pitchFamily="34" charset="0"/>
              <a:ea typeface="+mn-ea"/>
              <a:cs typeface="Arial" panose="020B0604020202020204" pitchFamily="34" charset="0"/>
            </a:rPr>
            <a:t> for purchasing of inventories</a:t>
          </a:r>
          <a:endParaRPr lang="ru-RU" sz="1600" kern="1200" dirty="0">
            <a:solidFill>
              <a:schemeClr val="tx1">
                <a:lumMod val="75000"/>
                <a:lumOff val="25000"/>
              </a:schemeClr>
            </a:solidFill>
            <a:latin typeface="Arial" panose="020B0604020202020204" pitchFamily="34" charset="0"/>
            <a:ea typeface="+mn-ea"/>
            <a:cs typeface="Arial" panose="020B0604020202020204" pitchFamily="34" charset="0"/>
          </a:endParaRPr>
        </a:p>
      </dsp:txBody>
      <dsp:txXfrm>
        <a:off x="0" y="2316480"/>
        <a:ext cx="2738065" cy="2316480"/>
      </dsp:txXfrm>
    </dsp:sp>
    <dsp:sp modelId="{B648ACD0-80AB-4B8D-8A81-1444EF667597}">
      <dsp:nvSpPr>
        <dsp:cNvPr id="0" name=""/>
        <dsp:cNvSpPr/>
      </dsp:nvSpPr>
      <dsp:spPr>
        <a:xfrm>
          <a:off x="544346" y="230278"/>
          <a:ext cx="1650307" cy="1453834"/>
        </a:xfrm>
        <a:prstGeom prst="ellipse">
          <a:avLst/>
        </a:prstGeom>
        <a:blipFill rotWithShape="1">
          <a:blip xmlns:r="http://schemas.openxmlformats.org/officeDocument/2006/relationships" r:embed="rId1"/>
          <a:stretch>
            <a:fillRect/>
          </a:stretch>
        </a:blipFill>
        <a:ln w="9525"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29C0FD6-175B-4D86-BB23-52D321A026D5}">
      <dsp:nvSpPr>
        <dsp:cNvPr id="0" name=""/>
        <dsp:cNvSpPr/>
      </dsp:nvSpPr>
      <dsp:spPr>
        <a:xfrm>
          <a:off x="2836150" y="0"/>
          <a:ext cx="2738065" cy="579120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l" defTabSz="711200" rtl="0">
            <a:lnSpc>
              <a:spcPct val="90000"/>
            </a:lnSpc>
            <a:spcBef>
              <a:spcPct val="0"/>
            </a:spcBef>
            <a:spcAft>
              <a:spcPct val="35000"/>
            </a:spcAft>
            <a:buNone/>
          </a:pPr>
          <a:endPar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0" lvl="0" indent="0" algn="l" defTabSz="711200" rtl="0">
            <a:lnSpc>
              <a:spcPct val="90000"/>
            </a:lnSpc>
            <a:spcBef>
              <a:spcPct val="0"/>
            </a:spcBef>
            <a:spcAft>
              <a:spcPct val="35000"/>
            </a:spcAft>
            <a:buNone/>
          </a:pPr>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Assets subject to the Leasing:</a:t>
          </a:r>
        </a:p>
        <a:p>
          <a:pPr marL="0" lvl="0" indent="0" algn="l" defTabSz="711200" rtl="0">
            <a:lnSpc>
              <a:spcPct val="90000"/>
            </a:lnSpc>
            <a:spcBef>
              <a:spcPct val="0"/>
            </a:spcBef>
            <a:spcAft>
              <a:spcPct val="35000"/>
            </a:spcAft>
            <a:buNone/>
          </a:pPr>
          <a:r>
            <a:rPr lang="en-US" sz="1400" kern="1200" dirty="0">
              <a:solidFill>
                <a:schemeClr val="tx1">
                  <a:lumMod val="75000"/>
                  <a:lumOff val="25000"/>
                </a:schemeClr>
              </a:solidFill>
              <a:latin typeface="Arial" panose="020B0604020202020204" pitchFamily="34" charset="0"/>
              <a:ea typeface="+mn-ea"/>
              <a:cs typeface="Arial" panose="020B0604020202020204" pitchFamily="34" charset="0"/>
            </a:rPr>
            <a:t>- Commercial Real Estate</a:t>
          </a:r>
        </a:p>
        <a:p>
          <a:pPr marL="0" lvl="0" indent="0" algn="l" defTabSz="711200" rtl="0">
            <a:lnSpc>
              <a:spcPct val="90000"/>
            </a:lnSpc>
            <a:spcBef>
              <a:spcPct val="0"/>
            </a:spcBef>
            <a:spcAft>
              <a:spcPct val="35000"/>
            </a:spcAft>
            <a:buNone/>
          </a:pPr>
          <a:r>
            <a:rPr lang="en-US" sz="1400" kern="1200" dirty="0">
              <a:solidFill>
                <a:schemeClr val="tx1">
                  <a:lumMod val="75000"/>
                  <a:lumOff val="25000"/>
                </a:schemeClr>
              </a:solidFill>
              <a:latin typeface="Arial" panose="020B0604020202020204" pitchFamily="34" charset="0"/>
              <a:ea typeface="+mn-ea"/>
              <a:cs typeface="Arial" panose="020B0604020202020204" pitchFamily="34" charset="0"/>
            </a:rPr>
            <a:t>- Machinery and equipment</a:t>
          </a:r>
        </a:p>
        <a:p>
          <a:pPr marL="0" lvl="0" indent="0" algn="l" defTabSz="711200" rtl="0">
            <a:lnSpc>
              <a:spcPct val="90000"/>
            </a:lnSpc>
            <a:spcBef>
              <a:spcPct val="0"/>
            </a:spcBef>
            <a:spcAft>
              <a:spcPct val="35000"/>
            </a:spcAft>
            <a:buNone/>
          </a:pPr>
          <a:r>
            <a:rPr lang="en-US" sz="1400" kern="1200" dirty="0">
              <a:solidFill>
                <a:schemeClr val="tx1">
                  <a:lumMod val="75000"/>
                  <a:lumOff val="25000"/>
                </a:schemeClr>
              </a:solidFill>
              <a:latin typeface="Arial" panose="020B0604020202020204" pitchFamily="34" charset="0"/>
              <a:ea typeface="+mn-ea"/>
              <a:cs typeface="Arial" panose="020B0604020202020204" pitchFamily="34" charset="0"/>
            </a:rPr>
            <a:t>- Transportation vehicles</a:t>
          </a:r>
        </a:p>
        <a:p>
          <a:pPr marL="0" lvl="0" indent="0" algn="l" defTabSz="711200" rtl="0">
            <a:lnSpc>
              <a:spcPct val="90000"/>
            </a:lnSpc>
            <a:spcBef>
              <a:spcPct val="0"/>
            </a:spcBef>
            <a:spcAft>
              <a:spcPct val="35000"/>
            </a:spcAft>
            <a:buNone/>
          </a:pPr>
          <a:r>
            <a:rPr lang="en-US" sz="1400" kern="1200" dirty="0">
              <a:solidFill>
                <a:schemeClr val="tx1">
                  <a:lumMod val="75000"/>
                  <a:lumOff val="25000"/>
                </a:schemeClr>
              </a:solidFill>
              <a:latin typeface="Arial" panose="020B0604020202020204" pitchFamily="34" charset="0"/>
              <a:ea typeface="+mn-ea"/>
              <a:cs typeface="Arial" panose="020B0604020202020204" pitchFamily="34" charset="0"/>
            </a:rPr>
            <a:t>- Heavy machinery</a:t>
          </a:r>
        </a:p>
        <a:p>
          <a:pPr marL="0" lvl="0" indent="0" algn="l" defTabSz="711200" rtl="0">
            <a:lnSpc>
              <a:spcPct val="90000"/>
            </a:lnSpc>
            <a:spcBef>
              <a:spcPct val="0"/>
            </a:spcBef>
            <a:spcAft>
              <a:spcPct val="35000"/>
            </a:spcAft>
            <a:buNone/>
          </a:pPr>
          <a:r>
            <a:rPr lang="en-US" sz="1400" kern="1200" dirty="0">
              <a:solidFill>
                <a:schemeClr val="tx1">
                  <a:lumMod val="75000"/>
                  <a:lumOff val="25000"/>
                </a:schemeClr>
              </a:solidFill>
              <a:latin typeface="Arial" panose="020B0604020202020204" pitchFamily="34" charset="0"/>
              <a:ea typeface="+mn-ea"/>
              <a:cs typeface="Arial" panose="020B0604020202020204" pitchFamily="34" charset="0"/>
            </a:rPr>
            <a:t>- Agricultural machinery</a:t>
          </a:r>
        </a:p>
        <a:p>
          <a:pPr marL="0" lvl="0" indent="0" algn="l" defTabSz="711200" rtl="0">
            <a:lnSpc>
              <a:spcPct val="90000"/>
            </a:lnSpc>
            <a:spcBef>
              <a:spcPct val="0"/>
            </a:spcBef>
            <a:spcAft>
              <a:spcPct val="35000"/>
            </a:spcAft>
            <a:buNone/>
          </a:pPr>
          <a:r>
            <a:rPr lang="en-US" sz="1400" kern="1200" dirty="0">
              <a:solidFill>
                <a:schemeClr val="tx1">
                  <a:lumMod val="75000"/>
                  <a:lumOff val="25000"/>
                </a:schemeClr>
              </a:solidFill>
              <a:latin typeface="Arial" panose="020B0604020202020204" pitchFamily="34" charset="0"/>
              <a:ea typeface="+mn-ea"/>
              <a:cs typeface="Arial" panose="020B0604020202020204" pitchFamily="34" charset="0"/>
            </a:rPr>
            <a:t>- Industrial equipment</a:t>
          </a:r>
        </a:p>
        <a:p>
          <a:pPr marL="0" lvl="0" indent="0" algn="l" defTabSz="711200" rtl="0">
            <a:lnSpc>
              <a:spcPct val="90000"/>
            </a:lnSpc>
            <a:spcBef>
              <a:spcPct val="0"/>
            </a:spcBef>
            <a:spcAft>
              <a:spcPct val="35000"/>
            </a:spcAft>
            <a:buNone/>
          </a:pPr>
          <a:r>
            <a:rPr lang="en-US" sz="1400" kern="1200" dirty="0">
              <a:solidFill>
                <a:schemeClr val="tx1">
                  <a:lumMod val="75000"/>
                  <a:lumOff val="25000"/>
                </a:schemeClr>
              </a:solidFill>
              <a:latin typeface="Arial" panose="020B0604020202020204" pitchFamily="34" charset="0"/>
              <a:ea typeface="+mn-ea"/>
              <a:cs typeface="Arial" panose="020B0604020202020204" pitchFamily="34" charset="0"/>
            </a:rPr>
            <a:t>- Medical devices</a:t>
          </a:r>
        </a:p>
      </dsp:txBody>
      <dsp:txXfrm>
        <a:off x="2836150" y="2316480"/>
        <a:ext cx="2738065" cy="2316480"/>
      </dsp:txXfrm>
    </dsp:sp>
    <dsp:sp modelId="{C21F420F-C2B4-450B-A23E-68303938CB65}">
      <dsp:nvSpPr>
        <dsp:cNvPr id="0" name=""/>
        <dsp:cNvSpPr/>
      </dsp:nvSpPr>
      <dsp:spPr>
        <a:xfrm>
          <a:off x="3242327" y="161056"/>
          <a:ext cx="1730840" cy="1445291"/>
        </a:xfrm>
        <a:prstGeom prst="ellipse">
          <a:avLst/>
        </a:prstGeom>
        <a:blipFill rotWithShape="1">
          <a:blip xmlns:r="http://schemas.openxmlformats.org/officeDocument/2006/relationships" r:embed="rId2"/>
          <a:stretch>
            <a:fillRect/>
          </a:stretch>
        </a:blipFill>
        <a:ln w="9525"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049C9B5-3039-47D6-B334-F12513B7E40D}">
      <dsp:nvSpPr>
        <dsp:cNvPr id="0" name=""/>
        <dsp:cNvSpPr/>
      </dsp:nvSpPr>
      <dsp:spPr>
        <a:xfrm>
          <a:off x="5643934" y="0"/>
          <a:ext cx="2738065" cy="579120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t" anchorCtr="1">
          <a:noAutofit/>
        </a:bodyPr>
        <a:lstStyle/>
        <a:p>
          <a:pPr marL="0" lvl="0" indent="0" algn="l" defTabSz="711200" rtl="0">
            <a:lnSpc>
              <a:spcPct val="90000"/>
            </a:lnSpc>
            <a:spcBef>
              <a:spcPct val="0"/>
            </a:spcBef>
            <a:spcAft>
              <a:spcPct val="35000"/>
            </a:spcAft>
            <a:buNone/>
          </a:pPr>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Main Market Segmentation:</a:t>
          </a:r>
          <a:endParaRPr lang="ru-RU" sz="1600" b="1"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114300" lvl="1" indent="-114300" algn="l" defTabSz="622300" rtl="0">
            <a:lnSpc>
              <a:spcPct val="90000"/>
            </a:lnSpc>
            <a:spcBef>
              <a:spcPct val="0"/>
            </a:spcBef>
            <a:spcAft>
              <a:spcPct val="15000"/>
            </a:spcAft>
            <a:buChar char="•"/>
          </a:pPr>
          <a:r>
            <a:rPr lang="en-US" sz="1400" kern="1200" dirty="0">
              <a:solidFill>
                <a:schemeClr val="tx1">
                  <a:lumMod val="75000"/>
                  <a:lumOff val="25000"/>
                </a:schemeClr>
              </a:solidFill>
              <a:latin typeface="Arial" panose="020B0604020202020204" pitchFamily="34" charset="0"/>
              <a:ea typeface="+mn-ea"/>
              <a:cs typeface="Arial" panose="020B0604020202020204" pitchFamily="34" charset="0"/>
            </a:rPr>
            <a:t>Transportation</a:t>
          </a:r>
          <a:endParaRPr lang="ru-RU"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114300" lvl="1" indent="-114300" algn="l" defTabSz="622300" rtl="0">
            <a:lnSpc>
              <a:spcPct val="90000"/>
            </a:lnSpc>
            <a:spcBef>
              <a:spcPct val="0"/>
            </a:spcBef>
            <a:spcAft>
              <a:spcPct val="15000"/>
            </a:spcAft>
            <a:buChar char="•"/>
          </a:pPr>
          <a:r>
            <a:rPr lang="en-US" sz="1400" kern="1200" dirty="0">
              <a:solidFill>
                <a:schemeClr val="tx1">
                  <a:lumMod val="75000"/>
                  <a:lumOff val="25000"/>
                </a:schemeClr>
              </a:solidFill>
              <a:latin typeface="Arial" panose="020B0604020202020204" pitchFamily="34" charset="0"/>
              <a:ea typeface="+mn-ea"/>
              <a:cs typeface="Arial" panose="020B0604020202020204" pitchFamily="34" charset="0"/>
            </a:rPr>
            <a:t>Manufacturing</a:t>
          </a:r>
          <a:endParaRPr lang="ru-RU"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114300" lvl="1" indent="-114300" algn="l" defTabSz="622300" rtl="0">
            <a:lnSpc>
              <a:spcPct val="90000"/>
            </a:lnSpc>
            <a:spcBef>
              <a:spcPct val="0"/>
            </a:spcBef>
            <a:spcAft>
              <a:spcPct val="15000"/>
            </a:spcAft>
            <a:buChar char="•"/>
          </a:pPr>
          <a:r>
            <a:rPr lang="en-US" sz="1400" kern="1200" dirty="0">
              <a:solidFill>
                <a:schemeClr val="tx1">
                  <a:lumMod val="75000"/>
                  <a:lumOff val="25000"/>
                </a:schemeClr>
              </a:solidFill>
              <a:latin typeface="Arial" panose="020B0604020202020204" pitchFamily="34" charset="0"/>
              <a:ea typeface="+mn-ea"/>
              <a:cs typeface="Arial" panose="020B0604020202020204" pitchFamily="34" charset="0"/>
            </a:rPr>
            <a:t>Hospitals &amp; medical centers</a:t>
          </a:r>
          <a:endParaRPr lang="ru-RU"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114300" lvl="1" indent="-114300" algn="l" defTabSz="622300" rtl="0">
            <a:lnSpc>
              <a:spcPct val="90000"/>
            </a:lnSpc>
            <a:spcBef>
              <a:spcPct val="0"/>
            </a:spcBef>
            <a:spcAft>
              <a:spcPct val="15000"/>
            </a:spcAft>
            <a:buChar char="•"/>
          </a:pPr>
          <a:r>
            <a:rPr lang="en-US" sz="1400" kern="1200" dirty="0">
              <a:solidFill>
                <a:schemeClr val="tx1">
                  <a:lumMod val="75000"/>
                  <a:lumOff val="25000"/>
                </a:schemeClr>
              </a:solidFill>
              <a:latin typeface="Arial" panose="020B0604020202020204" pitchFamily="34" charset="0"/>
              <a:ea typeface="+mn-ea"/>
              <a:cs typeface="Arial" panose="020B0604020202020204" pitchFamily="34" charset="0"/>
            </a:rPr>
            <a:t>Construction</a:t>
          </a:r>
          <a:endParaRPr lang="ru-RU"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114300" lvl="1" indent="-114300" algn="l" defTabSz="622300" rtl="0">
            <a:lnSpc>
              <a:spcPct val="90000"/>
            </a:lnSpc>
            <a:spcBef>
              <a:spcPct val="0"/>
            </a:spcBef>
            <a:spcAft>
              <a:spcPct val="15000"/>
            </a:spcAft>
            <a:buChar char="•"/>
          </a:pPr>
          <a:r>
            <a:rPr lang="en-US" sz="1400" kern="1200" dirty="0">
              <a:solidFill>
                <a:schemeClr val="tx1">
                  <a:lumMod val="75000"/>
                  <a:lumOff val="25000"/>
                </a:schemeClr>
              </a:solidFill>
              <a:latin typeface="Arial" panose="020B0604020202020204" pitchFamily="34" charset="0"/>
              <a:ea typeface="+mn-ea"/>
              <a:cs typeface="Arial" panose="020B0604020202020204" pitchFamily="34" charset="0"/>
            </a:rPr>
            <a:t>Road construction</a:t>
          </a:r>
          <a:endParaRPr lang="ru-RU"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114300" lvl="1" indent="-114300" algn="l" defTabSz="622300" rtl="0">
            <a:lnSpc>
              <a:spcPct val="90000"/>
            </a:lnSpc>
            <a:spcBef>
              <a:spcPct val="0"/>
            </a:spcBef>
            <a:spcAft>
              <a:spcPct val="15000"/>
            </a:spcAft>
            <a:buChar char="•"/>
          </a:pPr>
          <a:r>
            <a:rPr lang="en-US" sz="1400" kern="1200" dirty="0">
              <a:solidFill>
                <a:schemeClr val="tx1">
                  <a:lumMod val="75000"/>
                  <a:lumOff val="25000"/>
                </a:schemeClr>
              </a:solidFill>
              <a:latin typeface="Arial" panose="020B0604020202020204" pitchFamily="34" charset="0"/>
              <a:ea typeface="+mn-ea"/>
              <a:cs typeface="Arial" panose="020B0604020202020204" pitchFamily="34" charset="0"/>
            </a:rPr>
            <a:t>Food industry &amp; storage</a:t>
          </a:r>
          <a:endParaRPr lang="ru-RU"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114300" lvl="1" indent="-114300" algn="l" defTabSz="622300" rtl="0">
            <a:lnSpc>
              <a:spcPct val="90000"/>
            </a:lnSpc>
            <a:spcBef>
              <a:spcPct val="0"/>
            </a:spcBef>
            <a:spcAft>
              <a:spcPct val="15000"/>
            </a:spcAft>
            <a:buChar char="•"/>
          </a:pPr>
          <a:r>
            <a:rPr lang="en-US" sz="1400" kern="1200" dirty="0">
              <a:solidFill>
                <a:schemeClr val="tx1">
                  <a:lumMod val="75000"/>
                  <a:lumOff val="25000"/>
                </a:schemeClr>
              </a:solidFill>
              <a:latin typeface="Arial" panose="020B0604020202020204" pitchFamily="34" charset="0"/>
              <a:ea typeface="+mn-ea"/>
              <a:cs typeface="Arial" panose="020B0604020202020204" pitchFamily="34" charset="0"/>
            </a:rPr>
            <a:t>Commercial property</a:t>
          </a:r>
          <a:endParaRPr lang="ru-RU"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114300" lvl="1" indent="-114300" algn="l" defTabSz="622300" rtl="0">
            <a:lnSpc>
              <a:spcPct val="90000"/>
            </a:lnSpc>
            <a:spcBef>
              <a:spcPct val="0"/>
            </a:spcBef>
            <a:spcAft>
              <a:spcPct val="15000"/>
            </a:spcAft>
            <a:buChar char="•"/>
          </a:pPr>
          <a:r>
            <a:rPr lang="en-US" sz="1400" kern="1200" dirty="0">
              <a:solidFill>
                <a:schemeClr val="tx1">
                  <a:lumMod val="75000"/>
                  <a:lumOff val="25000"/>
                </a:schemeClr>
              </a:solidFill>
              <a:latin typeface="Arial" panose="020B0604020202020204" pitchFamily="34" charset="0"/>
              <a:ea typeface="+mn-ea"/>
              <a:cs typeface="Arial" panose="020B0604020202020204" pitchFamily="34" charset="0"/>
            </a:rPr>
            <a:t>Mining</a:t>
          </a:r>
          <a:endParaRPr lang="ru-RU"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114300" lvl="1" indent="-114300" algn="l" defTabSz="622300" rtl="0">
            <a:lnSpc>
              <a:spcPct val="90000"/>
            </a:lnSpc>
            <a:spcBef>
              <a:spcPct val="0"/>
            </a:spcBef>
            <a:spcAft>
              <a:spcPct val="15000"/>
            </a:spcAft>
            <a:buChar char="•"/>
          </a:pPr>
          <a:r>
            <a:rPr lang="en-US" sz="1400" kern="1200" dirty="0">
              <a:solidFill>
                <a:schemeClr val="tx1">
                  <a:lumMod val="75000"/>
                  <a:lumOff val="25000"/>
                </a:schemeClr>
              </a:solidFill>
              <a:latin typeface="Arial" panose="020B0604020202020204" pitchFamily="34" charset="0"/>
              <a:ea typeface="+mn-ea"/>
              <a:cs typeface="Arial" panose="020B0604020202020204" pitchFamily="34" charset="0"/>
            </a:rPr>
            <a:t>Railway </a:t>
          </a:r>
          <a:endParaRPr lang="ru-RU"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114300" lvl="1" indent="-114300" algn="l" defTabSz="622300" rtl="0">
            <a:lnSpc>
              <a:spcPct val="90000"/>
            </a:lnSpc>
            <a:spcBef>
              <a:spcPct val="0"/>
            </a:spcBef>
            <a:spcAft>
              <a:spcPct val="15000"/>
            </a:spcAft>
            <a:buChar char="•"/>
          </a:pPr>
          <a:r>
            <a:rPr lang="en-US" sz="1400" kern="1200" dirty="0">
              <a:solidFill>
                <a:schemeClr val="tx1">
                  <a:lumMod val="75000"/>
                  <a:lumOff val="25000"/>
                </a:schemeClr>
              </a:solidFill>
              <a:latin typeface="Arial" panose="020B0604020202020204" pitchFamily="34" charset="0"/>
              <a:ea typeface="+mn-ea"/>
              <a:cs typeface="Arial" panose="020B0604020202020204" pitchFamily="34" charset="0"/>
            </a:rPr>
            <a:t>Agriculture</a:t>
          </a:r>
          <a:endParaRPr lang="ru-RU"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114300" lvl="1" indent="-114300" algn="l" defTabSz="622300" rtl="0">
            <a:lnSpc>
              <a:spcPct val="90000"/>
            </a:lnSpc>
            <a:spcBef>
              <a:spcPct val="0"/>
            </a:spcBef>
            <a:spcAft>
              <a:spcPct val="15000"/>
            </a:spcAft>
            <a:buChar char="•"/>
          </a:pPr>
          <a:r>
            <a:rPr lang="en-US" sz="1400" kern="1200" dirty="0">
              <a:solidFill>
                <a:schemeClr val="tx1">
                  <a:lumMod val="75000"/>
                  <a:lumOff val="25000"/>
                </a:schemeClr>
              </a:solidFill>
              <a:latin typeface="Arial" panose="020B0604020202020204" pitchFamily="34" charset="0"/>
              <a:ea typeface="+mn-ea"/>
              <a:cs typeface="Arial" panose="020B0604020202020204" pitchFamily="34" charset="0"/>
            </a:rPr>
            <a:t>FMCG</a:t>
          </a:r>
          <a:endParaRPr lang="ru-RU"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114300" lvl="1" indent="-114300" algn="l" defTabSz="622300" rtl="0">
            <a:lnSpc>
              <a:spcPct val="90000"/>
            </a:lnSpc>
            <a:spcBef>
              <a:spcPct val="0"/>
            </a:spcBef>
            <a:spcAft>
              <a:spcPct val="15000"/>
            </a:spcAft>
            <a:buChar char="•"/>
          </a:pPr>
          <a:r>
            <a:rPr lang="en-US" sz="1400" kern="1200" dirty="0">
              <a:solidFill>
                <a:schemeClr val="tx1">
                  <a:lumMod val="75000"/>
                  <a:lumOff val="25000"/>
                </a:schemeClr>
              </a:solidFill>
              <a:latin typeface="Arial" panose="020B0604020202020204" pitchFamily="34" charset="0"/>
              <a:ea typeface="+mn-ea"/>
              <a:cs typeface="Arial" panose="020B0604020202020204" pitchFamily="34" charset="0"/>
            </a:rPr>
            <a:t>Renewable sources of energy</a:t>
          </a:r>
          <a:endParaRPr lang="ru-RU"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dsp:txBody>
      <dsp:txXfrm>
        <a:off x="5643934" y="2316480"/>
        <a:ext cx="2738065" cy="2316480"/>
      </dsp:txXfrm>
    </dsp:sp>
    <dsp:sp modelId="{FDCBB63B-E60B-4260-A40F-28DDAC11DF4B}">
      <dsp:nvSpPr>
        <dsp:cNvPr id="0" name=""/>
        <dsp:cNvSpPr/>
      </dsp:nvSpPr>
      <dsp:spPr>
        <a:xfrm>
          <a:off x="6057415" y="14232"/>
          <a:ext cx="1775946" cy="1757452"/>
        </a:xfrm>
        <a:prstGeom prst="ellipse">
          <a:avLst/>
        </a:prstGeom>
        <a:blipFill rotWithShape="1">
          <a:blip xmlns:r="http://schemas.openxmlformats.org/officeDocument/2006/relationships" r:embed="rId3"/>
          <a:stretch>
            <a:fillRect/>
          </a:stretch>
        </a:blipFill>
        <a:ln w="9525"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A8B94E4-9AF1-4768-A251-9221431E42C2}">
      <dsp:nvSpPr>
        <dsp:cNvPr id="0" name=""/>
        <dsp:cNvSpPr/>
      </dsp:nvSpPr>
      <dsp:spPr>
        <a:xfrm>
          <a:off x="228630" y="5451908"/>
          <a:ext cx="7711440" cy="258762"/>
        </a:xfrm>
        <a:prstGeom prst="leftRightArrow">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72FD5-5EFE-4CAF-A615-3E19E33172B6}">
      <dsp:nvSpPr>
        <dsp:cNvPr id="0" name=""/>
        <dsp:cNvSpPr/>
      </dsp:nvSpPr>
      <dsp:spPr>
        <a:xfrm>
          <a:off x="-5975511" y="-914383"/>
          <a:ext cx="7113553" cy="7113553"/>
        </a:xfrm>
        <a:prstGeom prst="blockArc">
          <a:avLst>
            <a:gd name="adj1" fmla="val 18900000"/>
            <a:gd name="adj2" fmla="val 2700000"/>
            <a:gd name="adj3" fmla="val 304"/>
          </a:avLst>
        </a:prstGeom>
        <a:noFill/>
        <a:ln w="9525" cap="flat"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2856EB3-74F5-417A-8D9A-33D909C9015D}">
      <dsp:nvSpPr>
        <dsp:cNvPr id="0" name=""/>
        <dsp:cNvSpPr/>
      </dsp:nvSpPr>
      <dsp:spPr>
        <a:xfrm>
          <a:off x="423887" y="278296"/>
          <a:ext cx="7731244" cy="55638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1629"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dirty="0">
              <a:solidFill>
                <a:srgbClr val="00B050"/>
              </a:solidFill>
              <a:latin typeface="Arial" panose="020B0604020202020204" pitchFamily="34" charset="0"/>
              <a:ea typeface="Verdana" panose="020B0604030504040204" pitchFamily="34" charset="0"/>
              <a:cs typeface="Arial" panose="020B0604020202020204" pitchFamily="34" charset="0"/>
            </a:rPr>
            <a:t>Step 1</a:t>
          </a:r>
        </a:p>
        <a:p>
          <a:pPr marL="0" lvl="0" indent="0" algn="l" defTabSz="533400">
            <a:lnSpc>
              <a:spcPct val="90000"/>
            </a:lnSpc>
            <a:spcBef>
              <a:spcPct val="0"/>
            </a:spcBef>
            <a:spcAft>
              <a:spcPct val="35000"/>
            </a:spcAft>
            <a:buNone/>
          </a:pPr>
          <a:r>
            <a:rPr lang="en-US" sz="1200" kern="1200" dirty="0">
              <a:latin typeface="Arial" panose="020B0604020202020204" pitchFamily="34" charset="0"/>
              <a:ea typeface="Verdana" panose="020B0604030504040204" pitchFamily="34" charset="0"/>
              <a:cs typeface="Arial" panose="020B0604020202020204" pitchFamily="34" charset="0"/>
            </a:rPr>
            <a:t>Choose asset/s for leasing/installment sales.</a:t>
          </a:r>
          <a:endParaRPr lang="ru-RU" sz="1200" kern="1200" dirty="0">
            <a:solidFill>
              <a:srgbClr val="00B050"/>
            </a:solidFill>
            <a:latin typeface="Arial" panose="020B0604020202020204" pitchFamily="34" charset="0"/>
            <a:ea typeface="Verdana" panose="020B0604030504040204" pitchFamily="34" charset="0"/>
            <a:cs typeface="Arial" panose="020B0604020202020204" pitchFamily="34" charset="0"/>
          </a:endParaRPr>
        </a:p>
      </dsp:txBody>
      <dsp:txXfrm>
        <a:off x="423887" y="278296"/>
        <a:ext cx="7731244" cy="556382"/>
      </dsp:txXfrm>
    </dsp:sp>
    <dsp:sp modelId="{7C000713-9C7A-447D-8AD3-77C49BE8482D}">
      <dsp:nvSpPr>
        <dsp:cNvPr id="0" name=""/>
        <dsp:cNvSpPr/>
      </dsp:nvSpPr>
      <dsp:spPr>
        <a:xfrm>
          <a:off x="76148" y="208749"/>
          <a:ext cx="695477" cy="695477"/>
        </a:xfrm>
        <a:prstGeom prst="ellipse">
          <a:avLst/>
        </a:prstGeom>
        <a:blipFill rotWithShape="0">
          <a:blip xmlns:r="http://schemas.openxmlformats.org/officeDocument/2006/relationships" r:embed="rId1"/>
          <a:stretch>
            <a:fillRect/>
          </a:stretch>
        </a:blip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E0BFCAF-B6EC-4725-AABD-3D6287921C6B}">
      <dsp:nvSpPr>
        <dsp:cNvPr id="0" name=""/>
        <dsp:cNvSpPr/>
      </dsp:nvSpPr>
      <dsp:spPr>
        <a:xfrm>
          <a:off x="881550" y="1112764"/>
          <a:ext cx="7273582" cy="55638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1629"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dirty="0">
              <a:solidFill>
                <a:srgbClr val="00B050"/>
              </a:solidFill>
              <a:latin typeface="Arial" panose="020B0604020202020204" pitchFamily="34" charset="0"/>
              <a:ea typeface="Verdana" panose="020B0604030504040204" pitchFamily="34" charset="0"/>
              <a:cs typeface="Arial" panose="020B0604020202020204" pitchFamily="34" charset="0"/>
            </a:rPr>
            <a:t>Step 2</a:t>
          </a:r>
        </a:p>
        <a:p>
          <a:pPr marL="0" lvl="0" indent="0" algn="l" defTabSz="533400">
            <a:lnSpc>
              <a:spcPct val="90000"/>
            </a:lnSpc>
            <a:spcBef>
              <a:spcPct val="0"/>
            </a:spcBef>
            <a:spcAft>
              <a:spcPct val="35000"/>
            </a:spcAft>
            <a:buNone/>
          </a:pPr>
          <a:r>
            <a:rPr lang="en-US" sz="1200" kern="1200" dirty="0">
              <a:latin typeface="Arial" panose="020B0604020202020204" pitchFamily="34" charset="0"/>
              <a:ea typeface="Verdana" panose="020B0604030504040204" pitchFamily="34" charset="0"/>
              <a:cs typeface="Arial" panose="020B0604020202020204" pitchFamily="34" charset="0"/>
            </a:rPr>
            <a:t>Approach to KIC by Phone or via WEB Site www.kic.kz</a:t>
          </a:r>
          <a:r>
            <a:rPr lang="ru-RU" sz="1200" kern="1200" dirty="0">
              <a:latin typeface="Arial" panose="020B0604020202020204" pitchFamily="34" charset="0"/>
              <a:ea typeface="Verdana" panose="020B0604030504040204" pitchFamily="34" charset="0"/>
              <a:cs typeface="Arial" panose="020B0604020202020204" pitchFamily="34" charset="0"/>
            </a:rPr>
            <a:t> </a:t>
          </a:r>
          <a:r>
            <a:rPr lang="en-US" sz="1200" kern="1200" dirty="0">
              <a:latin typeface="Arial" panose="020B0604020202020204" pitchFamily="34" charset="0"/>
              <a:ea typeface="Verdana" panose="020B0604030504040204" pitchFamily="34" charset="0"/>
              <a:cs typeface="Arial" panose="020B0604020202020204" pitchFamily="34" charset="0"/>
            </a:rPr>
            <a:t> and negotiate with KIC about terms and conditions of leasing facilities.</a:t>
          </a:r>
          <a:endParaRPr lang="ru-RU" sz="1200" kern="1200" dirty="0">
            <a:solidFill>
              <a:srgbClr val="00B050"/>
            </a:solidFill>
            <a:latin typeface="Arial" panose="020B0604020202020204" pitchFamily="34" charset="0"/>
            <a:ea typeface="Verdana" panose="020B0604030504040204" pitchFamily="34" charset="0"/>
            <a:cs typeface="Arial" panose="020B0604020202020204" pitchFamily="34" charset="0"/>
          </a:endParaRPr>
        </a:p>
      </dsp:txBody>
      <dsp:txXfrm>
        <a:off x="881550" y="1112764"/>
        <a:ext cx="7273582" cy="556382"/>
      </dsp:txXfrm>
    </dsp:sp>
    <dsp:sp modelId="{197057A7-F542-4809-95BE-3102B11CF7CE}">
      <dsp:nvSpPr>
        <dsp:cNvPr id="0" name=""/>
        <dsp:cNvSpPr/>
      </dsp:nvSpPr>
      <dsp:spPr>
        <a:xfrm>
          <a:off x="533811" y="1043216"/>
          <a:ext cx="695477" cy="695477"/>
        </a:xfrm>
        <a:prstGeom prst="ellipse">
          <a:avLst/>
        </a:prstGeom>
        <a:blipFill rotWithShape="0">
          <a:blip xmlns:r="http://schemas.openxmlformats.org/officeDocument/2006/relationships" r:embed="rId2"/>
          <a:stretch>
            <a:fillRect/>
          </a:stretch>
        </a:blip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31F6563-210E-4970-A56A-B29AA115F5BD}">
      <dsp:nvSpPr>
        <dsp:cNvPr id="0" name=""/>
        <dsp:cNvSpPr/>
      </dsp:nvSpPr>
      <dsp:spPr>
        <a:xfrm>
          <a:off x="1090827" y="1947232"/>
          <a:ext cx="7064304" cy="55638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1629"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dirty="0">
              <a:solidFill>
                <a:srgbClr val="00B050"/>
              </a:solidFill>
              <a:latin typeface="Arial" panose="020B0604020202020204" pitchFamily="34" charset="0"/>
              <a:ea typeface="Verdana" panose="020B0604030504040204" pitchFamily="34" charset="0"/>
              <a:cs typeface="Arial" panose="020B0604020202020204" pitchFamily="34" charset="0"/>
            </a:rPr>
            <a:t>Step 3</a:t>
          </a:r>
        </a:p>
        <a:p>
          <a:pPr marL="0" lvl="0" indent="0" algn="l" defTabSz="533400">
            <a:lnSpc>
              <a:spcPct val="90000"/>
            </a:lnSpc>
            <a:spcBef>
              <a:spcPct val="0"/>
            </a:spcBef>
            <a:spcAft>
              <a:spcPct val="35000"/>
            </a:spcAft>
            <a:buNone/>
          </a:pPr>
          <a:r>
            <a:rPr lang="en-US" sz="1200" kern="1200" dirty="0">
              <a:latin typeface="Arial" panose="020B0604020202020204" pitchFamily="34" charset="0"/>
              <a:ea typeface="Verdana" panose="020B0604030504040204" pitchFamily="34" charset="0"/>
              <a:cs typeface="Arial" panose="020B0604020202020204" pitchFamily="34" charset="0"/>
            </a:rPr>
            <a:t>Submission of initial documents (financial statement, contracts, commercial offer) necessary for preparation of Letter of Intent on leasing /installment sales</a:t>
          </a:r>
          <a:endParaRPr lang="ru-RU" sz="1200" kern="1200" dirty="0">
            <a:latin typeface="Arial" panose="020B0604020202020204" pitchFamily="34" charset="0"/>
            <a:ea typeface="Verdana" panose="020B0604030504040204" pitchFamily="34" charset="0"/>
            <a:cs typeface="Arial" panose="020B0604020202020204" pitchFamily="34" charset="0"/>
          </a:endParaRPr>
        </a:p>
      </dsp:txBody>
      <dsp:txXfrm>
        <a:off x="1090827" y="1947232"/>
        <a:ext cx="7064304" cy="556382"/>
      </dsp:txXfrm>
    </dsp:sp>
    <dsp:sp modelId="{6271C49E-AA67-4E15-A2ED-4E600F534091}">
      <dsp:nvSpPr>
        <dsp:cNvPr id="0" name=""/>
        <dsp:cNvSpPr/>
      </dsp:nvSpPr>
      <dsp:spPr>
        <a:xfrm>
          <a:off x="743088" y="1877684"/>
          <a:ext cx="695477" cy="695477"/>
        </a:xfrm>
        <a:prstGeom prst="ellipse">
          <a:avLst/>
        </a:prstGeom>
        <a:blipFill rotWithShape="0">
          <a:blip xmlns:r="http://schemas.openxmlformats.org/officeDocument/2006/relationships" r:embed="rId3"/>
          <a:stretch>
            <a:fillRect/>
          </a:stretch>
        </a:blip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F631381-D03A-44F5-B5A3-1EDA5B439AE8}">
      <dsp:nvSpPr>
        <dsp:cNvPr id="0" name=""/>
        <dsp:cNvSpPr/>
      </dsp:nvSpPr>
      <dsp:spPr>
        <a:xfrm>
          <a:off x="1090827" y="2781172"/>
          <a:ext cx="7064304" cy="55638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1629"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dirty="0">
              <a:solidFill>
                <a:srgbClr val="00B050"/>
              </a:solidFill>
              <a:latin typeface="Arial" panose="020B0604020202020204" pitchFamily="34" charset="0"/>
              <a:ea typeface="Verdana" panose="020B0604030504040204" pitchFamily="34" charset="0"/>
              <a:cs typeface="Arial" panose="020B0604020202020204" pitchFamily="34" charset="0"/>
            </a:rPr>
            <a:t>Step 4</a:t>
          </a:r>
        </a:p>
        <a:p>
          <a:pPr marL="0" lvl="0" indent="0" algn="l" defTabSz="533400">
            <a:lnSpc>
              <a:spcPct val="90000"/>
            </a:lnSpc>
            <a:spcBef>
              <a:spcPct val="0"/>
            </a:spcBef>
            <a:spcAft>
              <a:spcPct val="35000"/>
            </a:spcAft>
            <a:buNone/>
          </a:pPr>
          <a:r>
            <a:rPr lang="en-US" sz="1200" kern="1200" dirty="0">
              <a:latin typeface="Arial" panose="020B0604020202020204" pitchFamily="34" charset="0"/>
              <a:ea typeface="Verdana" panose="020B0604030504040204" pitchFamily="34" charset="0"/>
              <a:cs typeface="Arial" panose="020B0604020202020204" pitchFamily="34" charset="0"/>
            </a:rPr>
            <a:t>Getting client’s consent on terms of financing and payment of processing fee by client</a:t>
          </a:r>
          <a:endParaRPr lang="ru-RU" sz="1200" kern="1200" dirty="0">
            <a:latin typeface="Arial" panose="020B0604020202020204" pitchFamily="34" charset="0"/>
            <a:ea typeface="Verdana" panose="020B0604030504040204" pitchFamily="34" charset="0"/>
            <a:cs typeface="Arial" panose="020B0604020202020204" pitchFamily="34" charset="0"/>
          </a:endParaRPr>
        </a:p>
      </dsp:txBody>
      <dsp:txXfrm>
        <a:off x="1090827" y="2781172"/>
        <a:ext cx="7064304" cy="556382"/>
      </dsp:txXfrm>
    </dsp:sp>
    <dsp:sp modelId="{F698B2B1-F224-4814-9068-FECA4F19FC75}">
      <dsp:nvSpPr>
        <dsp:cNvPr id="0" name=""/>
        <dsp:cNvSpPr/>
      </dsp:nvSpPr>
      <dsp:spPr>
        <a:xfrm>
          <a:off x="743088" y="2711624"/>
          <a:ext cx="695477" cy="695477"/>
        </a:xfrm>
        <a:prstGeom prst="ellipse">
          <a:avLst/>
        </a:prstGeom>
        <a:blipFill rotWithShape="0">
          <a:blip xmlns:r="http://schemas.openxmlformats.org/officeDocument/2006/relationships" r:embed="rId4"/>
          <a:stretch>
            <a:fillRect/>
          </a:stretch>
        </a:blip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AFDE66F-63D3-4B13-A2C1-1F2C926AB576}">
      <dsp:nvSpPr>
        <dsp:cNvPr id="0" name=""/>
        <dsp:cNvSpPr/>
      </dsp:nvSpPr>
      <dsp:spPr>
        <a:xfrm>
          <a:off x="895370" y="3608390"/>
          <a:ext cx="7273582" cy="55638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1629"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dirty="0">
              <a:solidFill>
                <a:srgbClr val="00B050"/>
              </a:solidFill>
              <a:latin typeface="Arial" panose="020B0604020202020204" pitchFamily="34" charset="0"/>
              <a:ea typeface="Verdana" panose="020B0604030504040204" pitchFamily="34" charset="0"/>
              <a:cs typeface="Arial" panose="020B0604020202020204" pitchFamily="34" charset="0"/>
            </a:rPr>
            <a:t>Step 4</a:t>
          </a:r>
        </a:p>
        <a:p>
          <a:pPr marL="0" lvl="0" indent="0" algn="l" defTabSz="533400">
            <a:lnSpc>
              <a:spcPct val="90000"/>
            </a:lnSpc>
            <a:spcBef>
              <a:spcPct val="0"/>
            </a:spcBef>
            <a:spcAft>
              <a:spcPct val="35000"/>
            </a:spcAft>
            <a:buNone/>
          </a:pPr>
          <a:r>
            <a:rPr lang="en-US" sz="1200" kern="1200" dirty="0">
              <a:latin typeface="Arial" panose="020B0604020202020204" pitchFamily="34" charset="0"/>
              <a:ea typeface="Verdana" panose="020B0604030504040204" pitchFamily="34" charset="0"/>
              <a:cs typeface="Arial" panose="020B0604020202020204" pitchFamily="34" charset="0"/>
            </a:rPr>
            <a:t>Provide necessary documents for analysis.</a:t>
          </a:r>
          <a:endParaRPr lang="ru-RU" sz="1200" kern="1200" dirty="0">
            <a:solidFill>
              <a:srgbClr val="00B050"/>
            </a:solidFill>
            <a:latin typeface="Arial" panose="020B0604020202020204" pitchFamily="34" charset="0"/>
            <a:ea typeface="Verdana" panose="020B0604030504040204" pitchFamily="34" charset="0"/>
            <a:cs typeface="Arial" panose="020B0604020202020204" pitchFamily="34" charset="0"/>
          </a:endParaRPr>
        </a:p>
      </dsp:txBody>
      <dsp:txXfrm>
        <a:off x="895370" y="3608390"/>
        <a:ext cx="7273582" cy="556382"/>
      </dsp:txXfrm>
    </dsp:sp>
    <dsp:sp modelId="{9CDD556B-8D43-4C6C-AA75-25BECBD8E660}">
      <dsp:nvSpPr>
        <dsp:cNvPr id="0" name=""/>
        <dsp:cNvSpPr/>
      </dsp:nvSpPr>
      <dsp:spPr>
        <a:xfrm>
          <a:off x="533811" y="3546092"/>
          <a:ext cx="695477" cy="695477"/>
        </a:xfrm>
        <a:prstGeom prst="ellipse">
          <a:avLst/>
        </a:prstGeom>
        <a:blipFill rotWithShape="0">
          <a:blip xmlns:r="http://schemas.openxmlformats.org/officeDocument/2006/relationships" r:embed="rId5"/>
          <a:stretch>
            <a:fillRect/>
          </a:stretch>
        </a:blip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5D982F7-FDB8-4DA0-BF61-A269C33FA143}">
      <dsp:nvSpPr>
        <dsp:cNvPr id="0" name=""/>
        <dsp:cNvSpPr/>
      </dsp:nvSpPr>
      <dsp:spPr>
        <a:xfrm>
          <a:off x="423887" y="4450107"/>
          <a:ext cx="7731244" cy="55638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1629"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dirty="0">
              <a:solidFill>
                <a:srgbClr val="00B050"/>
              </a:solidFill>
              <a:latin typeface="Arial" panose="020B0604020202020204" pitchFamily="34" charset="0"/>
              <a:ea typeface="Verdana" panose="020B0604030504040204" pitchFamily="34" charset="0"/>
              <a:cs typeface="Arial" panose="020B0604020202020204" pitchFamily="34" charset="0"/>
            </a:rPr>
            <a:t>Step 5</a:t>
          </a:r>
        </a:p>
        <a:p>
          <a:pPr marL="0" lvl="0" indent="0" algn="l" defTabSz="533400">
            <a:lnSpc>
              <a:spcPct val="90000"/>
            </a:lnSpc>
            <a:spcBef>
              <a:spcPct val="0"/>
            </a:spcBef>
            <a:spcAft>
              <a:spcPct val="35000"/>
            </a:spcAft>
            <a:buNone/>
          </a:pPr>
          <a:r>
            <a:rPr lang="en-US" sz="1200" kern="1200" dirty="0">
              <a:latin typeface="Arial" panose="020B0604020202020204" pitchFamily="34" charset="0"/>
              <a:ea typeface="Verdana" panose="020B0604030504040204" pitchFamily="34" charset="0"/>
              <a:cs typeface="Arial" panose="020B0604020202020204" pitchFamily="34" charset="0"/>
            </a:rPr>
            <a:t>Upon receipt of approval of leasing facility, the execution of leasing/</a:t>
          </a:r>
          <a:r>
            <a:rPr lang="en-US" sz="1200" kern="1200" dirty="0" err="1">
              <a:latin typeface="Arial" panose="020B0604020202020204" pitchFamily="34" charset="0"/>
              <a:ea typeface="Verdana" panose="020B0604030504040204" pitchFamily="34" charset="0"/>
              <a:cs typeface="Arial" panose="020B0604020202020204" pitchFamily="34" charset="0"/>
            </a:rPr>
            <a:t>murabaha</a:t>
          </a:r>
          <a:r>
            <a:rPr lang="en-US" sz="1200" kern="1200" dirty="0">
              <a:latin typeface="Arial" panose="020B0604020202020204" pitchFamily="34" charset="0"/>
              <a:ea typeface="Verdana" panose="020B0604030504040204" pitchFamily="34" charset="0"/>
              <a:cs typeface="Arial" panose="020B0604020202020204" pitchFamily="34" charset="0"/>
            </a:rPr>
            <a:t> transaction (purchase, registration, insurance) will be proceeded.</a:t>
          </a:r>
        </a:p>
        <a:p>
          <a:pPr marL="0" lvl="0" indent="0" algn="l" defTabSz="533400">
            <a:lnSpc>
              <a:spcPct val="90000"/>
            </a:lnSpc>
            <a:spcBef>
              <a:spcPct val="0"/>
            </a:spcBef>
            <a:spcAft>
              <a:spcPct val="35000"/>
            </a:spcAft>
            <a:buNone/>
          </a:pPr>
          <a:endParaRPr lang="ru-RU" sz="1000" kern="1200" dirty="0">
            <a:latin typeface="Verdana" panose="020B0604030504040204" pitchFamily="34" charset="0"/>
            <a:ea typeface="Verdana" panose="020B0604030504040204" pitchFamily="34" charset="0"/>
            <a:cs typeface="Verdana" panose="020B0604030504040204" pitchFamily="34" charset="0"/>
          </a:endParaRPr>
        </a:p>
      </dsp:txBody>
      <dsp:txXfrm>
        <a:off x="423887" y="4450107"/>
        <a:ext cx="7731244" cy="556382"/>
      </dsp:txXfrm>
    </dsp:sp>
    <dsp:sp modelId="{F0D8066E-AE90-4CD4-A033-93DC6DF2985D}">
      <dsp:nvSpPr>
        <dsp:cNvPr id="0" name=""/>
        <dsp:cNvSpPr/>
      </dsp:nvSpPr>
      <dsp:spPr>
        <a:xfrm>
          <a:off x="76148" y="4380559"/>
          <a:ext cx="695477" cy="695477"/>
        </a:xfrm>
        <a:prstGeom prst="ellipse">
          <a:avLst/>
        </a:prstGeom>
        <a:blipFill rotWithShape="0">
          <a:blip xmlns:r="http://schemas.openxmlformats.org/officeDocument/2006/relationships" r:embed="rId6"/>
          <a:stretch>
            <a:fillRect/>
          </a:stretch>
        </a:blip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275" cy="49844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862" y="0"/>
            <a:ext cx="2946275" cy="498446"/>
          </a:xfrm>
          <a:prstGeom prst="rect">
            <a:avLst/>
          </a:prstGeom>
        </p:spPr>
        <p:txBody>
          <a:bodyPr vert="horz" lIns="91440" tIns="45720" rIns="91440" bIns="45720" rtlCol="0"/>
          <a:lstStyle>
            <a:lvl1pPr algn="r">
              <a:defRPr sz="1200"/>
            </a:lvl1pPr>
          </a:lstStyle>
          <a:p>
            <a:fld id="{C26EE6DB-C4E9-44C9-8408-4005FA835A26}" type="datetimeFigureOut">
              <a:rPr lang="ru-RU" smtClean="0"/>
              <a:t>21.02.2023</a:t>
            </a:fld>
            <a:endParaRPr lang="ru-RU"/>
          </a:p>
        </p:txBody>
      </p:sp>
      <p:sp>
        <p:nvSpPr>
          <p:cNvPr id="4" name="Нижний колонтитул 3"/>
          <p:cNvSpPr>
            <a:spLocks noGrp="1"/>
          </p:cNvSpPr>
          <p:nvPr>
            <p:ph type="ftr" sz="quarter" idx="2"/>
          </p:nvPr>
        </p:nvSpPr>
        <p:spPr>
          <a:xfrm>
            <a:off x="0" y="9429780"/>
            <a:ext cx="2946275" cy="498446"/>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862" y="9429780"/>
            <a:ext cx="2946275" cy="498446"/>
          </a:xfrm>
          <a:prstGeom prst="rect">
            <a:avLst/>
          </a:prstGeom>
        </p:spPr>
        <p:txBody>
          <a:bodyPr vert="horz" lIns="91440" tIns="45720" rIns="91440" bIns="45720" rtlCol="0" anchor="b"/>
          <a:lstStyle>
            <a:lvl1pPr algn="r">
              <a:defRPr sz="1200"/>
            </a:lvl1pPr>
          </a:lstStyle>
          <a:p>
            <a:fld id="{6B54FCB3-05CF-4ADE-8D3E-7C7DC1AD6DFA}" type="slidenum">
              <a:rPr lang="ru-RU" smtClean="0"/>
              <a:t>‹#›</a:t>
            </a:fld>
            <a:endParaRPr lang="ru-RU"/>
          </a:p>
        </p:txBody>
      </p:sp>
    </p:spTree>
    <p:extLst>
      <p:ext uri="{BB962C8B-B14F-4D97-AF65-F5344CB8AC3E}">
        <p14:creationId xmlns:p14="http://schemas.microsoft.com/office/powerpoint/2010/main" val="3603265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3177" tIns="46589" rIns="93177" bIns="46589" rtlCol="0"/>
          <a:lstStyle>
            <a:lvl1pPr algn="r">
              <a:defRPr sz="1200"/>
            </a:lvl1pPr>
          </a:lstStyle>
          <a:p>
            <a:fld id="{F02E0520-98E1-4D13-9726-43881763A267}" type="datetimeFigureOut">
              <a:rPr lang="en-US" smtClean="0"/>
              <a:t>2/21/2023</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2"/>
            <a:ext cx="2945659" cy="498134"/>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2"/>
            <a:ext cx="2945659" cy="498134"/>
          </a:xfrm>
          <a:prstGeom prst="rect">
            <a:avLst/>
          </a:prstGeom>
        </p:spPr>
        <p:txBody>
          <a:bodyPr vert="horz" lIns="93177" tIns="46589" rIns="93177" bIns="46589" rtlCol="0" anchor="b"/>
          <a:lstStyle>
            <a:lvl1pPr algn="r">
              <a:defRPr sz="1200"/>
            </a:lvl1pPr>
          </a:lstStyle>
          <a:p>
            <a:fld id="{5DAC319E-429A-485F-B30B-BAED9D6F6124}" type="slidenum">
              <a:rPr lang="en-US" smtClean="0"/>
              <a:t>‹#›</a:t>
            </a:fld>
            <a:endParaRPr lang="en-US"/>
          </a:p>
        </p:txBody>
      </p:sp>
    </p:spTree>
    <p:extLst>
      <p:ext uri="{BB962C8B-B14F-4D97-AF65-F5344CB8AC3E}">
        <p14:creationId xmlns:p14="http://schemas.microsoft.com/office/powerpoint/2010/main" val="22109847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DAC319E-429A-485F-B30B-BAED9D6F6124}" type="slidenum">
              <a:rPr lang="en-US" smtClean="0"/>
              <a:t>1</a:t>
            </a:fld>
            <a:endParaRPr lang="en-US"/>
          </a:p>
        </p:txBody>
      </p:sp>
    </p:spTree>
    <p:extLst>
      <p:ext uri="{BB962C8B-B14F-4D97-AF65-F5344CB8AC3E}">
        <p14:creationId xmlns:p14="http://schemas.microsoft.com/office/powerpoint/2010/main" val="735456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DAC319E-429A-485F-B30B-BAED9D6F6124}" type="slidenum">
              <a:rPr lang="en-US" smtClean="0"/>
              <a:t>2</a:t>
            </a:fld>
            <a:endParaRPr lang="en-US"/>
          </a:p>
        </p:txBody>
      </p:sp>
    </p:spTree>
    <p:extLst>
      <p:ext uri="{BB962C8B-B14F-4D97-AF65-F5344CB8AC3E}">
        <p14:creationId xmlns:p14="http://schemas.microsoft.com/office/powerpoint/2010/main" val="1371067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DAC319E-429A-485F-B30B-BAED9D6F6124}" type="slidenum">
              <a:rPr lang="en-US" smtClean="0"/>
              <a:t>4</a:t>
            </a:fld>
            <a:endParaRPr lang="en-US"/>
          </a:p>
        </p:txBody>
      </p:sp>
    </p:spTree>
    <p:extLst>
      <p:ext uri="{BB962C8B-B14F-4D97-AF65-F5344CB8AC3E}">
        <p14:creationId xmlns:p14="http://schemas.microsoft.com/office/powerpoint/2010/main" val="3102921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DAC319E-429A-485F-B30B-BAED9D6F6124}" type="slidenum">
              <a:rPr lang="en-US" smtClean="0"/>
              <a:t>5</a:t>
            </a:fld>
            <a:endParaRPr lang="en-US"/>
          </a:p>
        </p:txBody>
      </p:sp>
    </p:spTree>
    <p:extLst>
      <p:ext uri="{BB962C8B-B14F-4D97-AF65-F5344CB8AC3E}">
        <p14:creationId xmlns:p14="http://schemas.microsoft.com/office/powerpoint/2010/main" val="734414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DAC319E-429A-485F-B30B-BAED9D6F6124}" type="slidenum">
              <a:rPr lang="en-US" smtClean="0"/>
              <a:t>11</a:t>
            </a:fld>
            <a:endParaRPr lang="en-US"/>
          </a:p>
        </p:txBody>
      </p:sp>
    </p:spTree>
    <p:extLst>
      <p:ext uri="{BB962C8B-B14F-4D97-AF65-F5344CB8AC3E}">
        <p14:creationId xmlns:p14="http://schemas.microsoft.com/office/powerpoint/2010/main" val="4088511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DAC319E-429A-485F-B30B-BAED9D6F6124}" type="slidenum">
              <a:rPr lang="en-US" smtClean="0"/>
              <a:t>12</a:t>
            </a:fld>
            <a:endParaRPr lang="en-US"/>
          </a:p>
        </p:txBody>
      </p:sp>
    </p:spTree>
    <p:extLst>
      <p:ext uri="{BB962C8B-B14F-4D97-AF65-F5344CB8AC3E}">
        <p14:creationId xmlns:p14="http://schemas.microsoft.com/office/powerpoint/2010/main" val="647072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DAC319E-429A-485F-B30B-BAED9D6F6124}" type="slidenum">
              <a:rPr lang="en-US" smtClean="0"/>
              <a:t>13</a:t>
            </a:fld>
            <a:endParaRPr lang="en-US"/>
          </a:p>
        </p:txBody>
      </p:sp>
    </p:spTree>
    <p:extLst>
      <p:ext uri="{BB962C8B-B14F-4D97-AF65-F5344CB8AC3E}">
        <p14:creationId xmlns:p14="http://schemas.microsoft.com/office/powerpoint/2010/main" val="2360617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DAC319E-429A-485F-B30B-BAED9D6F6124}" type="slidenum">
              <a:rPr lang="en-US" smtClean="0"/>
              <a:t>14</a:t>
            </a:fld>
            <a:endParaRPr lang="en-US"/>
          </a:p>
        </p:txBody>
      </p:sp>
    </p:spTree>
    <p:extLst>
      <p:ext uri="{BB962C8B-B14F-4D97-AF65-F5344CB8AC3E}">
        <p14:creationId xmlns:p14="http://schemas.microsoft.com/office/powerpoint/2010/main" val="12810876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r>
              <a:rPr lang="en-US" dirty="0"/>
              <a:t>Click icon to add picture</a:t>
            </a:r>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984347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3944154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3732374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IC">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3350" y="21481"/>
            <a:ext cx="8877300" cy="668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r>
              <a:rPr lang="en-US" dirty="0"/>
              <a:t>Click icon to add picture</a:t>
            </a:r>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r>
              <a:rPr lang="en-US" dirty="0"/>
              <a:t>Click icon to add picture</a:t>
            </a:r>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r>
              <a:rPr lang="en-US" dirty="0"/>
              <a:t>Click icon to add picture</a:t>
            </a:r>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r>
              <a:rPr lang="en-US" dirty="0"/>
              <a:t>Click icon to add picture</a:t>
            </a:r>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r>
              <a:rPr lang="en-US" dirty="0"/>
              <a:t>Click icon to add picture</a:t>
            </a:r>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r>
              <a:rPr lang="en-US" dirty="0"/>
              <a:t>Click icon to add picture</a:t>
            </a:r>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3622128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r>
              <a:rPr lang="en-US" dirty="0"/>
              <a:t>Click icon to add picture</a:t>
            </a:r>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4419E29-6B7E-4EE0-A2BC-CD184984A001}" type="slidenum">
              <a:rPr lang="tr-TR" smtClean="0"/>
              <a:t>‹#›</a:t>
            </a:fld>
            <a:endParaRPr lang="tr-TR"/>
          </a:p>
        </p:txBody>
      </p:sp>
    </p:spTree>
    <p:extLst>
      <p:ext uri="{BB962C8B-B14F-4D97-AF65-F5344CB8AC3E}">
        <p14:creationId xmlns:p14="http://schemas.microsoft.com/office/powerpoint/2010/main" val="3437021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4419E29-6B7E-4EE0-A2BC-CD184984A001}" type="slidenum">
              <a:rPr lang="tr-TR" smtClean="0"/>
              <a:t>‹#›</a:t>
            </a:fld>
            <a:endParaRPr lang="tr-TR"/>
          </a:p>
        </p:txBody>
      </p:sp>
    </p:spTree>
    <p:extLst>
      <p:ext uri="{BB962C8B-B14F-4D97-AF65-F5344CB8AC3E}">
        <p14:creationId xmlns:p14="http://schemas.microsoft.com/office/powerpoint/2010/main" val="1863331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4419E29-6B7E-4EE0-A2BC-CD184984A001}" type="slidenum">
              <a:rPr lang="tr-TR" smtClean="0"/>
              <a:t>‹#›</a:t>
            </a:fld>
            <a:endParaRPr lang="tr-TR"/>
          </a:p>
        </p:txBody>
      </p:sp>
    </p:spTree>
    <p:extLst>
      <p:ext uri="{BB962C8B-B14F-4D97-AF65-F5344CB8AC3E}">
        <p14:creationId xmlns:p14="http://schemas.microsoft.com/office/powerpoint/2010/main" val="3443633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4419E29-6B7E-4EE0-A2BC-CD184984A001}" type="slidenum">
              <a:rPr lang="tr-TR" smtClean="0"/>
              <a:t>‹#›</a:t>
            </a:fld>
            <a:endParaRPr lang="tr-TR"/>
          </a:p>
        </p:txBody>
      </p:sp>
    </p:spTree>
    <p:extLst>
      <p:ext uri="{BB962C8B-B14F-4D97-AF65-F5344CB8AC3E}">
        <p14:creationId xmlns:p14="http://schemas.microsoft.com/office/powerpoint/2010/main" val="1828101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4419E29-6B7E-4EE0-A2BC-CD184984A001}" type="slidenum">
              <a:rPr lang="tr-TR" smtClean="0"/>
              <a:t>‹#›</a:t>
            </a:fld>
            <a:endParaRPr lang="tr-TR"/>
          </a:p>
        </p:txBody>
      </p:sp>
    </p:spTree>
    <p:extLst>
      <p:ext uri="{BB962C8B-B14F-4D97-AF65-F5344CB8AC3E}">
        <p14:creationId xmlns:p14="http://schemas.microsoft.com/office/powerpoint/2010/main" val="2375298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4419E29-6B7E-4EE0-A2BC-CD184984A001}" type="slidenum">
              <a:rPr lang="tr-TR" smtClean="0"/>
              <a:t>‹#›</a:t>
            </a:fld>
            <a:endParaRPr lang="tr-TR"/>
          </a:p>
        </p:txBody>
      </p:sp>
    </p:spTree>
    <p:extLst>
      <p:ext uri="{BB962C8B-B14F-4D97-AF65-F5344CB8AC3E}">
        <p14:creationId xmlns:p14="http://schemas.microsoft.com/office/powerpoint/2010/main" val="20283013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4419E29-6B7E-4EE0-A2BC-CD184984A001}" type="slidenum">
              <a:rPr lang="tr-TR" smtClean="0"/>
              <a:t>‹#›</a:t>
            </a:fld>
            <a:endParaRPr lang="tr-TR"/>
          </a:p>
        </p:txBody>
      </p:sp>
    </p:spTree>
    <p:extLst>
      <p:ext uri="{BB962C8B-B14F-4D97-AF65-F5344CB8AC3E}">
        <p14:creationId xmlns:p14="http://schemas.microsoft.com/office/powerpoint/2010/main" val="20066051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4419E29-6B7E-4EE0-A2BC-CD184984A001}" type="slidenum">
              <a:rPr lang="tr-TR" smtClean="0"/>
              <a:t>‹#›</a:t>
            </a:fld>
            <a:endParaRPr lang="tr-TR"/>
          </a:p>
        </p:txBody>
      </p:sp>
    </p:spTree>
    <p:extLst>
      <p:ext uri="{BB962C8B-B14F-4D97-AF65-F5344CB8AC3E}">
        <p14:creationId xmlns:p14="http://schemas.microsoft.com/office/powerpoint/2010/main" val="2069370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4419E29-6B7E-4EE0-A2BC-CD184984A001}" type="slidenum">
              <a:rPr lang="tr-TR" smtClean="0"/>
              <a:t>‹#›</a:t>
            </a:fld>
            <a:endParaRPr lang="tr-TR"/>
          </a:p>
        </p:txBody>
      </p:sp>
    </p:spTree>
    <p:extLst>
      <p:ext uri="{BB962C8B-B14F-4D97-AF65-F5344CB8AC3E}">
        <p14:creationId xmlns:p14="http://schemas.microsoft.com/office/powerpoint/2010/main" val="3924873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42347865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4419E29-6B7E-4EE0-A2BC-CD184984A001}" type="slidenum">
              <a:rPr lang="tr-TR" smtClean="0"/>
              <a:t>‹#›</a:t>
            </a:fld>
            <a:endParaRPr lang="tr-TR"/>
          </a:p>
        </p:txBody>
      </p:sp>
    </p:spTree>
    <p:extLst>
      <p:ext uri="{BB962C8B-B14F-4D97-AF65-F5344CB8AC3E}">
        <p14:creationId xmlns:p14="http://schemas.microsoft.com/office/powerpoint/2010/main" val="23291363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4419E29-6B7E-4EE0-A2BC-CD184984A001}" type="slidenum">
              <a:rPr lang="tr-TR" smtClean="0"/>
              <a:t>‹#›</a:t>
            </a:fld>
            <a:endParaRPr lang="tr-TR"/>
          </a:p>
        </p:txBody>
      </p:sp>
    </p:spTree>
    <p:extLst>
      <p:ext uri="{BB962C8B-B14F-4D97-AF65-F5344CB8AC3E}">
        <p14:creationId xmlns:p14="http://schemas.microsoft.com/office/powerpoint/2010/main" val="19279550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42458267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9" name="SmartArt Placeholder 3"/>
          <p:cNvSpPr>
            <a:spLocks noGrp="1"/>
          </p:cNvSpPr>
          <p:nvPr>
            <p:ph type="dgm" sz="quarter" idx="15"/>
          </p:nvPr>
        </p:nvSpPr>
        <p:spPr>
          <a:xfrm rot="5400000">
            <a:off x="4053332" y="-4053332"/>
            <a:ext cx="395288" cy="8501952"/>
          </a:xfrm>
          <a:solidFill>
            <a:srgbClr val="006600"/>
          </a:solidFill>
        </p:spPr>
        <p:txBody>
          <a:bodyPr/>
          <a:lstStyle/>
          <a:p>
            <a:endParaRPr lang="tr-TR" dirty="0"/>
          </a:p>
        </p:txBody>
      </p:sp>
      <p:sp>
        <p:nvSpPr>
          <p:cNvPr id="4" name="SmartArt Placeholder 3"/>
          <p:cNvSpPr>
            <a:spLocks noGrp="1"/>
          </p:cNvSpPr>
          <p:nvPr>
            <p:ph type="dgm" sz="quarter" idx="14"/>
          </p:nvPr>
        </p:nvSpPr>
        <p:spPr>
          <a:xfrm>
            <a:off x="0" y="44450"/>
            <a:ext cx="395288" cy="6813550"/>
          </a:xfrm>
          <a:solidFill>
            <a:schemeClr val="tx1"/>
          </a:solidFill>
        </p:spPr>
        <p:txBody>
          <a:bodyPr/>
          <a:lstStyle/>
          <a:p>
            <a:endParaRPr lang="tr-TR" dirty="0"/>
          </a:p>
        </p:txBody>
      </p:sp>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3096850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40642662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23247988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17416025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27885189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42347865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42458267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40642662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42059557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CAABDCB-F9E5-4373-B727-0912A5793829}" type="slidenum">
              <a:rPr lang="tr-TR" smtClean="0"/>
              <a:t>‹#›</a:t>
            </a:fld>
            <a:endParaRPr lang="tr-TR"/>
          </a:p>
        </p:txBody>
      </p:sp>
      <p:grpSp>
        <p:nvGrpSpPr>
          <p:cNvPr id="6" name="Group 5"/>
          <p:cNvGrpSpPr/>
          <p:nvPr userDrawn="1"/>
        </p:nvGrpSpPr>
        <p:grpSpPr>
          <a:xfrm>
            <a:off x="218343" y="47760"/>
            <a:ext cx="8874698" cy="6679753"/>
            <a:chOff x="218343" y="47760"/>
            <a:chExt cx="8874698" cy="6679753"/>
          </a:xfrm>
        </p:grpSpPr>
        <p:pic>
          <p:nvPicPr>
            <p:cNvPr id="7"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7884"/>
            <a:stretch/>
          </p:blipFill>
          <p:spPr bwMode="auto">
            <a:xfrm flipH="1" flipV="1">
              <a:off x="218343" y="230188"/>
              <a:ext cx="8051042" cy="649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p:nvPr/>
          </p:nvPicPr>
          <p:blipFill rotWithShape="1">
            <a:blip r:embed="rId3" cstate="print">
              <a:extLst>
                <a:ext uri="{28A0092B-C50C-407E-A947-70E740481C1C}">
                  <a14:useLocalDpi xmlns:a14="http://schemas.microsoft.com/office/drawing/2010/main" val="0"/>
                </a:ext>
              </a:extLst>
            </a:blip>
            <a:srcRect l="37932" t="18045" r="38991" b="50000"/>
            <a:stretch/>
          </p:blipFill>
          <p:spPr bwMode="auto">
            <a:xfrm rot="10800000" flipH="1" flipV="1">
              <a:off x="8243815" y="47760"/>
              <a:ext cx="849226" cy="644936"/>
            </a:xfrm>
            <a:prstGeom prst="rect">
              <a:avLst/>
            </a:prstGeom>
            <a:noFill/>
            <a:ln>
              <a:noFill/>
            </a:ln>
          </p:spPr>
        </p:pic>
      </p:grpSp>
    </p:spTree>
    <p:extLst>
      <p:ext uri="{BB962C8B-B14F-4D97-AF65-F5344CB8AC3E}">
        <p14:creationId xmlns:p14="http://schemas.microsoft.com/office/powerpoint/2010/main" val="33397301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39267636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1093402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42059557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9843476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39441541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37323745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9" name="SmartArt Placeholder 3"/>
          <p:cNvSpPr>
            <a:spLocks noGrp="1"/>
          </p:cNvSpPr>
          <p:nvPr>
            <p:ph type="dgm" sz="quarter" idx="15"/>
          </p:nvPr>
        </p:nvSpPr>
        <p:spPr>
          <a:xfrm rot="5400000">
            <a:off x="4053332" y="-4053332"/>
            <a:ext cx="395288" cy="8501952"/>
          </a:xfrm>
          <a:solidFill>
            <a:srgbClr val="006600"/>
          </a:solidFill>
        </p:spPr>
        <p:txBody>
          <a:bodyPr/>
          <a:lstStyle/>
          <a:p>
            <a:endParaRPr lang="tr-TR" dirty="0"/>
          </a:p>
        </p:txBody>
      </p:sp>
      <p:sp>
        <p:nvSpPr>
          <p:cNvPr id="4" name="SmartArt Placeholder 3"/>
          <p:cNvSpPr>
            <a:spLocks noGrp="1"/>
          </p:cNvSpPr>
          <p:nvPr>
            <p:ph type="dgm" sz="quarter" idx="14"/>
          </p:nvPr>
        </p:nvSpPr>
        <p:spPr>
          <a:xfrm>
            <a:off x="0" y="44450"/>
            <a:ext cx="395288" cy="6813550"/>
          </a:xfrm>
          <a:solidFill>
            <a:schemeClr val="tx1"/>
          </a:solidFill>
        </p:spPr>
        <p:txBody>
          <a:bodyPr/>
          <a:lstStyle/>
          <a:p>
            <a:endParaRPr lang="tr-TR" dirty="0"/>
          </a:p>
        </p:txBody>
      </p:sp>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90662"/>
            <a:ext cx="8229600" cy="5962674"/>
          </a:xfrm>
        </p:spPr>
        <p:txBody>
          <a:bodyPr>
            <a:normAutofit/>
          </a:bodyPr>
          <a:lstStyle>
            <a:lvl1pPr>
              <a:defRPr sz="1600">
                <a:latin typeface="+mn-lt"/>
              </a:defRPr>
            </a:lvl1pPr>
          </a:lstStyle>
          <a:p>
            <a:r>
              <a:rPr lang="en-US"/>
              <a:t>Click to edit Master title style</a:t>
            </a:r>
            <a:endParaRPr lang="tr-TR" dirty="0"/>
          </a:p>
        </p:txBody>
      </p:sp>
      <p:grpSp>
        <p:nvGrpSpPr>
          <p:cNvPr id="6" name="Group 5"/>
          <p:cNvGrpSpPr/>
          <p:nvPr userDrawn="1"/>
        </p:nvGrpSpPr>
        <p:grpSpPr>
          <a:xfrm>
            <a:off x="218343" y="47760"/>
            <a:ext cx="8874698" cy="6679753"/>
            <a:chOff x="218343" y="47760"/>
            <a:chExt cx="8874698" cy="6679753"/>
          </a:xfrm>
        </p:grpSpPr>
        <p:pic>
          <p:nvPicPr>
            <p:cNvPr id="7"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7884"/>
            <a:stretch/>
          </p:blipFill>
          <p:spPr bwMode="auto">
            <a:xfrm flipH="1" flipV="1">
              <a:off x="218343" y="230188"/>
              <a:ext cx="8051042" cy="649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p:nvPr/>
          </p:nvPicPr>
          <p:blipFill rotWithShape="1">
            <a:blip r:embed="rId3" cstate="print">
              <a:extLst>
                <a:ext uri="{28A0092B-C50C-407E-A947-70E740481C1C}">
                  <a14:useLocalDpi xmlns:a14="http://schemas.microsoft.com/office/drawing/2010/main" val="0"/>
                </a:ext>
              </a:extLst>
            </a:blip>
            <a:srcRect l="37932" t="18045" r="38991" b="50000"/>
            <a:stretch/>
          </p:blipFill>
          <p:spPr bwMode="auto">
            <a:xfrm rot="10800000" flipH="1" flipV="1">
              <a:off x="8243815" y="47760"/>
              <a:ext cx="849226" cy="644936"/>
            </a:xfrm>
            <a:prstGeom prst="rect">
              <a:avLst/>
            </a:prstGeom>
            <a:noFill/>
            <a:ln>
              <a:noFill/>
            </a:ln>
          </p:spPr>
        </p:pic>
      </p:grpSp>
    </p:spTree>
    <p:extLst>
      <p:ext uri="{BB962C8B-B14F-4D97-AF65-F5344CB8AC3E}">
        <p14:creationId xmlns:p14="http://schemas.microsoft.com/office/powerpoint/2010/main" val="33397301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F51C39-8848-4B7F-BA67-8B98457AA3A2}" type="slidenum">
              <a:rPr lang="tr-TR" smtClean="0"/>
              <a:pPr/>
              <a:t>‹#›</a:t>
            </a:fld>
            <a:endParaRPr lang="tr-TR"/>
          </a:p>
        </p:txBody>
      </p:sp>
    </p:spTree>
    <p:extLst>
      <p:ext uri="{BB962C8B-B14F-4D97-AF65-F5344CB8AC3E}">
        <p14:creationId xmlns:p14="http://schemas.microsoft.com/office/powerpoint/2010/main" val="24771241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F51C39-8848-4B7F-BA67-8B98457AA3A2}" type="slidenum">
              <a:rPr lang="tr-TR" smtClean="0"/>
              <a:pPr/>
              <a:t>‹#›</a:t>
            </a:fld>
            <a:endParaRPr lang="tr-TR"/>
          </a:p>
        </p:txBody>
      </p:sp>
    </p:spTree>
    <p:extLst>
      <p:ext uri="{BB962C8B-B14F-4D97-AF65-F5344CB8AC3E}">
        <p14:creationId xmlns:p14="http://schemas.microsoft.com/office/powerpoint/2010/main" val="5957271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F51C39-8848-4B7F-BA67-8B98457AA3A2}" type="slidenum">
              <a:rPr lang="tr-TR" smtClean="0"/>
              <a:pPr/>
              <a:t>‹#›</a:t>
            </a:fld>
            <a:endParaRPr lang="tr-TR"/>
          </a:p>
        </p:txBody>
      </p:sp>
    </p:spTree>
    <p:extLst>
      <p:ext uri="{BB962C8B-B14F-4D97-AF65-F5344CB8AC3E}">
        <p14:creationId xmlns:p14="http://schemas.microsoft.com/office/powerpoint/2010/main" val="40208435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F51C39-8848-4B7F-BA67-8B98457AA3A2}" type="slidenum">
              <a:rPr lang="tr-TR" smtClean="0"/>
              <a:pPr/>
              <a:t>‹#›</a:t>
            </a:fld>
            <a:endParaRPr lang="tr-TR"/>
          </a:p>
        </p:txBody>
      </p:sp>
    </p:spTree>
    <p:extLst>
      <p:ext uri="{BB962C8B-B14F-4D97-AF65-F5344CB8AC3E}">
        <p14:creationId xmlns:p14="http://schemas.microsoft.com/office/powerpoint/2010/main" val="29124069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F51C39-8848-4B7F-BA67-8B98457AA3A2}" type="slidenum">
              <a:rPr lang="tr-TR" smtClean="0"/>
              <a:pPr/>
              <a:t>‹#›</a:t>
            </a:fld>
            <a:endParaRPr lang="tr-TR"/>
          </a:p>
        </p:txBody>
      </p:sp>
    </p:spTree>
    <p:extLst>
      <p:ext uri="{BB962C8B-B14F-4D97-AF65-F5344CB8AC3E}">
        <p14:creationId xmlns:p14="http://schemas.microsoft.com/office/powerpoint/2010/main" val="5468245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F51C39-8848-4B7F-BA67-8B98457AA3A2}" type="slidenum">
              <a:rPr lang="tr-TR" smtClean="0"/>
              <a:pPr/>
              <a:t>‹#›</a:t>
            </a:fld>
            <a:endParaRPr lang="tr-TR"/>
          </a:p>
        </p:txBody>
      </p:sp>
    </p:spTree>
    <p:extLst>
      <p:ext uri="{BB962C8B-B14F-4D97-AF65-F5344CB8AC3E}">
        <p14:creationId xmlns:p14="http://schemas.microsoft.com/office/powerpoint/2010/main" val="5132898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A1BFF28-7A78-4393-9577-5BAAAFE2503F}" type="slidenum">
              <a:rPr lang="en-US" smtClean="0"/>
              <a:t>‹#›</a:t>
            </a:fld>
            <a:endParaRPr lang="en-US" dirty="0"/>
          </a:p>
        </p:txBody>
      </p:sp>
      <p:pic>
        <p:nvPicPr>
          <p:cNvPr id="5"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135"/>
          <a:stretch/>
        </p:blipFill>
        <p:spPr bwMode="auto">
          <a:xfrm flipH="1" flipV="1">
            <a:off x="49350" y="44606"/>
            <a:ext cx="8692867" cy="649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63550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F51C39-8848-4B7F-BA67-8B98457AA3A2}" type="slidenum">
              <a:rPr lang="tr-TR" smtClean="0"/>
              <a:pPr/>
              <a:t>‹#›</a:t>
            </a:fld>
            <a:endParaRPr lang="tr-TR"/>
          </a:p>
        </p:txBody>
      </p:sp>
    </p:spTree>
    <p:extLst>
      <p:ext uri="{BB962C8B-B14F-4D97-AF65-F5344CB8AC3E}">
        <p14:creationId xmlns:p14="http://schemas.microsoft.com/office/powerpoint/2010/main" val="10896643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F51C39-8848-4B7F-BA67-8B98457AA3A2}" type="slidenum">
              <a:rPr lang="tr-TR" smtClean="0"/>
              <a:pPr/>
              <a:t>‹#›</a:t>
            </a:fld>
            <a:endParaRPr lang="tr-TR"/>
          </a:p>
        </p:txBody>
      </p:sp>
    </p:spTree>
    <p:extLst>
      <p:ext uri="{BB962C8B-B14F-4D97-AF65-F5344CB8AC3E}">
        <p14:creationId xmlns:p14="http://schemas.microsoft.com/office/powerpoint/2010/main" val="32708785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F51C39-8848-4B7F-BA67-8B98457AA3A2}" type="slidenum">
              <a:rPr lang="tr-TR" smtClean="0"/>
              <a:pPr/>
              <a:t>‹#›</a:t>
            </a:fld>
            <a:endParaRPr lang="tr-TR"/>
          </a:p>
        </p:txBody>
      </p:sp>
    </p:spTree>
    <p:extLst>
      <p:ext uri="{BB962C8B-B14F-4D97-AF65-F5344CB8AC3E}">
        <p14:creationId xmlns:p14="http://schemas.microsoft.com/office/powerpoint/2010/main" val="2218563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39267636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F51C39-8848-4B7F-BA67-8B98457AA3A2}" type="slidenum">
              <a:rPr lang="tr-TR" smtClean="0"/>
              <a:pPr/>
              <a:t>‹#›</a:t>
            </a:fld>
            <a:endParaRPr lang="tr-TR"/>
          </a:p>
        </p:txBody>
      </p:sp>
    </p:spTree>
    <p:extLst>
      <p:ext uri="{BB962C8B-B14F-4D97-AF65-F5344CB8AC3E}">
        <p14:creationId xmlns:p14="http://schemas.microsoft.com/office/powerpoint/2010/main" val="12030958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135"/>
          <a:stretch/>
        </p:blipFill>
        <p:spPr bwMode="auto">
          <a:xfrm flipH="1" flipV="1">
            <a:off x="49350" y="44606"/>
            <a:ext cx="8692867" cy="649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9" name="SmartArt Placeholder 3"/>
          <p:cNvSpPr>
            <a:spLocks noGrp="1"/>
          </p:cNvSpPr>
          <p:nvPr>
            <p:ph type="dgm" sz="quarter" idx="15"/>
          </p:nvPr>
        </p:nvSpPr>
        <p:spPr>
          <a:xfrm rot="5400000">
            <a:off x="4053332" y="-4053332"/>
            <a:ext cx="395288" cy="8501952"/>
          </a:xfrm>
          <a:solidFill>
            <a:srgbClr val="006600"/>
          </a:solidFill>
        </p:spPr>
        <p:txBody>
          <a:bodyPr/>
          <a:lstStyle/>
          <a:p>
            <a:endParaRPr lang="tr-TR" dirty="0"/>
          </a:p>
        </p:txBody>
      </p:sp>
      <p:sp>
        <p:nvSpPr>
          <p:cNvPr id="4" name="SmartArt Placeholder 3"/>
          <p:cNvSpPr>
            <a:spLocks noGrp="1"/>
          </p:cNvSpPr>
          <p:nvPr>
            <p:ph type="dgm" sz="quarter" idx="14"/>
          </p:nvPr>
        </p:nvSpPr>
        <p:spPr>
          <a:xfrm>
            <a:off x="0" y="44450"/>
            <a:ext cx="395288" cy="6813550"/>
          </a:xfrm>
          <a:solidFill>
            <a:schemeClr val="tx1"/>
          </a:solidFill>
        </p:spPr>
        <p:txBody>
          <a:bodyPr/>
          <a:lstStyle/>
          <a:p>
            <a:endParaRPr lang="tr-TR" dirty="0"/>
          </a:p>
        </p:txBody>
      </p:sp>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2788518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1093402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image" Target="../media/image1.png"/><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theme" Target="../theme/theme2.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slideLayout" Target="../slideLayouts/slideLayout51.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8"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image" Target="../media/image1.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theme" Target="../theme/theme3.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21" Type="http://schemas.openxmlformats.org/officeDocument/2006/relationships/image" Target="../media/image1.png"/><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theme" Target="../theme/theme4.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alphaModFix amt="10000"/>
            <a:lum/>
          </a:blip>
          <a:srcRect/>
          <a:stretch>
            <a:fillRect l="30000" t="25000" r="25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tr-T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6B142-66AE-4929-8D46-4A8B7A21DFEF}" type="slidenum">
              <a:rPr lang="tr-TR" smtClean="0"/>
              <a:t>‹#›</a:t>
            </a:fld>
            <a:endParaRPr lang="tr-TR"/>
          </a:p>
        </p:txBody>
      </p:sp>
    </p:spTree>
    <p:extLst>
      <p:ext uri="{BB962C8B-B14F-4D97-AF65-F5344CB8AC3E}">
        <p14:creationId xmlns:p14="http://schemas.microsoft.com/office/powerpoint/2010/main" val="3547048979"/>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55" r:id="rId13"/>
    <p:sldLayoutId id="2147483716" r:id="rId14"/>
    <p:sldLayoutId id="2147483717" r:id="rId15"/>
    <p:sldLayoutId id="2147483718" r:id="rId16"/>
    <p:sldLayoutId id="2147483719" r:id="rId17"/>
    <p:sldLayoutId id="2147483720" r:id="rId18"/>
    <p:sldLayoutId id="2147483721" r:id="rId19"/>
    <p:sldLayoutId id="2147483722" r:id="rId2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3">
            <a:alphaModFix amt="10000"/>
            <a:lum/>
          </a:blip>
          <a:srcRect/>
          <a:stretch>
            <a:fillRect l="30000" t="25000" r="25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19E29-6B7E-4EE0-A2BC-CD184984A001}" type="slidenum">
              <a:rPr lang="tr-TR" smtClean="0"/>
              <a:t>‹#›</a:t>
            </a:fld>
            <a:endParaRPr lang="tr-TR"/>
          </a:p>
        </p:txBody>
      </p:sp>
    </p:spTree>
    <p:extLst>
      <p:ext uri="{BB962C8B-B14F-4D97-AF65-F5344CB8AC3E}">
        <p14:creationId xmlns:p14="http://schemas.microsoft.com/office/powerpoint/2010/main" val="80774845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709" r:id="rId12"/>
    <p:sldLayoutId id="2147483711" r:id="rId13"/>
    <p:sldLayoutId id="2147483713" r:id="rId14"/>
    <p:sldLayoutId id="2147483723" r:id="rId15"/>
    <p:sldLayoutId id="2147483724" r:id="rId16"/>
    <p:sldLayoutId id="2147483725" r:id="rId17"/>
    <p:sldLayoutId id="2147483726" r:id="rId18"/>
    <p:sldLayoutId id="2147483727" r:id="rId19"/>
    <p:sldLayoutId id="2147483728" r:id="rId20"/>
    <p:sldLayoutId id="2147483729" r:id="rId21"/>
    <p:sldLayoutId id="2147483795" r:id="rId22"/>
    <p:sldLayoutId id="2147483796" r:id="rId23"/>
    <p:sldLayoutId id="2147483797" r:id="rId24"/>
    <p:sldLayoutId id="2147483798" r:id="rId25"/>
    <p:sldLayoutId id="2147483799" r:id="rId26"/>
    <p:sldLayoutId id="2147483800" r:id="rId27"/>
    <p:sldLayoutId id="2147483801" r:id="rId28"/>
    <p:sldLayoutId id="2147483899" r:id="rId29"/>
    <p:sldLayoutId id="2147483900" r:id="rId30"/>
    <p:sldLayoutId id="2147484011" r:id="rId3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alphaModFix amt="10000"/>
            <a:lum/>
          </a:blip>
          <a:srcRect/>
          <a:stretch>
            <a:fillRect l="30000" t="25000" r="25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6B142-66AE-4929-8D46-4A8B7A21DFEF}" type="slidenum">
              <a:rPr lang="tr-TR" smtClean="0"/>
              <a:t>‹#›</a:t>
            </a:fld>
            <a:endParaRPr lang="tr-TR"/>
          </a:p>
        </p:txBody>
      </p:sp>
    </p:spTree>
    <p:extLst>
      <p:ext uri="{BB962C8B-B14F-4D97-AF65-F5344CB8AC3E}">
        <p14:creationId xmlns:p14="http://schemas.microsoft.com/office/powerpoint/2010/main" val="354704897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70" r:id="rId13"/>
    <p:sldLayoutId id="2147483771" r:id="rId14"/>
    <p:sldLayoutId id="2147483772" r:id="rId15"/>
    <p:sldLayoutId id="2147483773" r:id="rId16"/>
    <p:sldLayoutId id="2147483774" r:id="rId17"/>
    <p:sldLayoutId id="2147483775" r:id="rId1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alphaModFix amt="10000"/>
            <a:lum/>
          </a:blip>
          <a:srcRect/>
          <a:stretch>
            <a:fillRect l="30000" t="25000" r="25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6B142-66AE-4929-8D46-4A8B7A21DFEF}" type="slidenum">
              <a:rPr lang="tr-TR" smtClean="0"/>
              <a:t>‹#›</a:t>
            </a:fld>
            <a:endParaRPr lang="tr-TR"/>
          </a:p>
        </p:txBody>
      </p:sp>
    </p:spTree>
    <p:extLst>
      <p:ext uri="{BB962C8B-B14F-4D97-AF65-F5344CB8AC3E}">
        <p14:creationId xmlns:p14="http://schemas.microsoft.com/office/powerpoint/2010/main" val="50349794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76" r:id="rId13"/>
    <p:sldLayoutId id="2147483777" r:id="rId14"/>
    <p:sldLayoutId id="2147483778" r:id="rId15"/>
    <p:sldLayoutId id="2147483779" r:id="rId16"/>
    <p:sldLayoutId id="2147483780" r:id="rId17"/>
    <p:sldLayoutId id="2147483781" r:id="rId18"/>
    <p:sldLayoutId id="2147483782" r:id="rId1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mailto:marketing@kic.kz" TargetMode="External"/><Relationship Id="rId7" Type="http://schemas.openxmlformats.org/officeDocument/2006/relationships/hyperlink" Target="mailto:rano@kic.kz" TargetMode="External"/><Relationship Id="rId2" Type="http://schemas.openxmlformats.org/officeDocument/2006/relationships/notesSlide" Target="../notesSlides/notesSlide8.xml"/><Relationship Id="rId1" Type="http://schemas.openxmlformats.org/officeDocument/2006/relationships/slideLayout" Target="../slideLayouts/slideLayout57.xml"/><Relationship Id="rId6" Type="http://schemas.openxmlformats.org/officeDocument/2006/relationships/hyperlink" Target="mailto:ainash@kic.kz" TargetMode="External"/><Relationship Id="rId5" Type="http://schemas.openxmlformats.org/officeDocument/2006/relationships/hyperlink" Target="mailto:serzhan@kic.kz" TargetMode="External"/><Relationship Id="rId4" Type="http://schemas.openxmlformats.org/officeDocument/2006/relationships/hyperlink" Target="mailto:adil@kic.kz"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sp>
        <p:nvSpPr>
          <p:cNvPr id="2" name="TextBox 1"/>
          <p:cNvSpPr txBox="1"/>
          <p:nvPr/>
        </p:nvSpPr>
        <p:spPr>
          <a:xfrm>
            <a:off x="2667000" y="6019800"/>
            <a:ext cx="3581400" cy="289310"/>
          </a:xfrm>
          <a:prstGeom prst="rect">
            <a:avLst/>
          </a:prstGeom>
          <a:noFill/>
          <a:effectLst/>
          <a:scene3d>
            <a:camera prst="orthographicFront"/>
            <a:lightRig rig="threePt" dir="t"/>
          </a:scene3d>
          <a:sp3d>
            <a:bevelT/>
          </a:sp3d>
        </p:spPr>
        <p:txBody>
          <a:bodyPr wrap="square" rtlCol="0">
            <a:spAutoFit/>
          </a:bodyPr>
          <a:lstStyle/>
          <a:p>
            <a:pPr algn="ctr" fontAlgn="base">
              <a:lnSpc>
                <a:spcPct val="80000"/>
              </a:lnSpc>
              <a:spcBef>
                <a:spcPct val="20000"/>
              </a:spcBef>
              <a:spcAft>
                <a:spcPct val="0"/>
              </a:spcAft>
              <a:buClr>
                <a:schemeClr val="tx2"/>
              </a:buClr>
              <a:buSzPct val="60000"/>
            </a:pPr>
            <a:r>
              <a:rPr lang="en-US" sz="1600" b="1" dirty="0">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202</a:t>
            </a:r>
            <a:r>
              <a:rPr lang="ru-RU" sz="1600" b="1" dirty="0">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sz="2000" dirty="0">
                <a:ln/>
                <a:solidFill>
                  <a:schemeClr val="accent3"/>
                </a:solidFill>
                <a:latin typeface="Arial" panose="020B0604020202020204" pitchFamily="34" charset="0"/>
                <a:cs typeface="Arial" panose="020B0604020202020204" pitchFamily="34" charset="0"/>
              </a:rPr>
              <a:t>Guidance</a:t>
            </a:r>
            <a:endParaRPr lang="ru-RU" sz="2000" dirty="0">
              <a:ln/>
              <a:solidFill>
                <a:schemeClr val="accent3"/>
              </a:solidFill>
              <a:latin typeface="Arial" panose="020B0604020202020204" pitchFamily="34" charset="0"/>
              <a:cs typeface="Arial" panose="020B0604020202020204" pitchFamily="34"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001525971"/>
              </p:ext>
            </p:extLst>
          </p:nvPr>
        </p:nvGraphicFramePr>
        <p:xfrm>
          <a:off x="323850" y="887412"/>
          <a:ext cx="8229600" cy="5284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0478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Объект 23"/>
          <p:cNvSpPr>
            <a:spLocks noGrp="1"/>
          </p:cNvSpPr>
          <p:nvPr>
            <p:ph idx="4294967295"/>
          </p:nvPr>
        </p:nvSpPr>
        <p:spPr>
          <a:xfrm>
            <a:off x="636224" y="1513212"/>
            <a:ext cx="8077200" cy="4841552"/>
          </a:xfrm>
        </p:spPr>
        <p:txBody>
          <a:bodyPr>
            <a:normAutofit/>
          </a:bodyPr>
          <a:lstStyle/>
          <a:p>
            <a:pPr>
              <a:buFont typeface="Wingdings" panose="05000000000000000000" pitchFamily="2" charset="2"/>
              <a:buChar char="ü"/>
            </a:pPr>
            <a:endParaRPr lang="ru-RU" sz="1600" dirty="0">
              <a:solidFill>
                <a:schemeClr val="tx1">
                  <a:lumMod val="75000"/>
                  <a:lumOff val="25000"/>
                </a:schemeClr>
              </a:solidFill>
              <a:cs typeface="Times New Roman" panose="02020603050405020304" pitchFamily="18" charset="0"/>
            </a:endParaRPr>
          </a:p>
          <a:p>
            <a:pPr algn="just">
              <a:buFont typeface="Wingdings" panose="05000000000000000000" pitchFamily="2" charset="2"/>
              <a:buChar char="ü"/>
            </a:pPr>
            <a:r>
              <a:rPr lang="en-US" sz="1600" dirty="0">
                <a:solidFill>
                  <a:schemeClr val="tx1">
                    <a:lumMod val="75000"/>
                    <a:lumOff val="25000"/>
                  </a:schemeClr>
                </a:solidFill>
                <a:cs typeface="Times New Roman" panose="02020603050405020304" pitchFamily="18" charset="0"/>
              </a:rPr>
              <a:t>KIC leasing provides potential Lessee Letter of Intent (LOI), where specified preliminary conditions. After acceptance of LOI Lessee  pays KIC Leasing a commission for the examination of the documents;</a:t>
            </a:r>
          </a:p>
          <a:p>
            <a:pPr algn="just">
              <a:buFont typeface="Wingdings" panose="05000000000000000000" pitchFamily="2" charset="2"/>
              <a:buChar char="ü"/>
            </a:pPr>
            <a:endParaRPr lang="en-US" sz="1600" dirty="0">
              <a:solidFill>
                <a:schemeClr val="tx1">
                  <a:lumMod val="75000"/>
                  <a:lumOff val="25000"/>
                </a:schemeClr>
              </a:solidFill>
              <a:cs typeface="Times New Roman" panose="02020603050405020304" pitchFamily="18" charset="0"/>
            </a:endParaRPr>
          </a:p>
          <a:p>
            <a:pPr algn="just">
              <a:buFont typeface="Wingdings" panose="05000000000000000000" pitchFamily="2" charset="2"/>
              <a:buChar char="ü"/>
            </a:pPr>
            <a:r>
              <a:rPr lang="en-US" sz="1600" dirty="0">
                <a:solidFill>
                  <a:schemeClr val="tx1">
                    <a:lumMod val="75000"/>
                    <a:lumOff val="25000"/>
                  </a:schemeClr>
                </a:solidFill>
                <a:cs typeface="Times New Roman" panose="02020603050405020304" pitchFamily="18" charset="0"/>
              </a:rPr>
              <a:t>When analysis is finished and authorized body of KIC Leasing has approved the transaction, the Lessee pays an advance payment based on the Notice of Intent;</a:t>
            </a:r>
          </a:p>
          <a:p>
            <a:pPr algn="just">
              <a:buFont typeface="Wingdings" panose="05000000000000000000" pitchFamily="2" charset="2"/>
              <a:buChar char="ü"/>
            </a:pPr>
            <a:endParaRPr lang="en-US" sz="1600" dirty="0">
              <a:solidFill>
                <a:schemeClr val="tx1">
                  <a:lumMod val="75000"/>
                  <a:lumOff val="25000"/>
                </a:schemeClr>
              </a:solidFill>
              <a:cs typeface="Times New Roman" panose="02020603050405020304" pitchFamily="18" charset="0"/>
            </a:endParaRPr>
          </a:p>
          <a:p>
            <a:pPr algn="just">
              <a:buFont typeface="Wingdings" panose="05000000000000000000" pitchFamily="2" charset="2"/>
              <a:buChar char="ü"/>
            </a:pPr>
            <a:r>
              <a:rPr lang="en-US" sz="1600" dirty="0">
                <a:solidFill>
                  <a:schemeClr val="tx1">
                    <a:lumMod val="75000"/>
                    <a:lumOff val="25000"/>
                  </a:schemeClr>
                </a:solidFill>
                <a:cs typeface="Times New Roman" panose="02020603050405020304" pitchFamily="18" charset="0"/>
              </a:rPr>
              <a:t>KIC Leasing makes payment to the Supplier by signing a 2-party sales agreement;</a:t>
            </a:r>
          </a:p>
          <a:p>
            <a:pPr algn="just">
              <a:buFont typeface="Wingdings" panose="05000000000000000000" pitchFamily="2" charset="2"/>
              <a:buChar char="ü"/>
            </a:pPr>
            <a:endParaRPr lang="en-US" sz="1600" dirty="0">
              <a:solidFill>
                <a:schemeClr val="tx1">
                  <a:lumMod val="75000"/>
                  <a:lumOff val="25000"/>
                </a:schemeClr>
              </a:solidFill>
              <a:cs typeface="Times New Roman" panose="02020603050405020304" pitchFamily="18" charset="0"/>
            </a:endParaRPr>
          </a:p>
          <a:p>
            <a:pPr algn="just">
              <a:buFont typeface="Wingdings" panose="05000000000000000000" pitchFamily="2" charset="2"/>
              <a:buChar char="ü"/>
            </a:pPr>
            <a:r>
              <a:rPr lang="en-US" sz="1600" dirty="0">
                <a:solidFill>
                  <a:schemeClr val="tx1">
                    <a:lumMod val="75000"/>
                    <a:lumOff val="25000"/>
                  </a:schemeClr>
                </a:solidFill>
                <a:cs typeface="Times New Roman" panose="02020603050405020304" pitchFamily="18" charset="0"/>
              </a:rPr>
              <a:t>The supplier transfers the lease asset to KIC Leasing under the act of acceptance;</a:t>
            </a:r>
          </a:p>
          <a:p>
            <a:pPr algn="just">
              <a:buFont typeface="Wingdings" panose="05000000000000000000" pitchFamily="2" charset="2"/>
              <a:buChar char="ü"/>
            </a:pPr>
            <a:endParaRPr lang="en-US" sz="1600" dirty="0">
              <a:solidFill>
                <a:schemeClr val="tx1">
                  <a:lumMod val="75000"/>
                  <a:lumOff val="25000"/>
                </a:schemeClr>
              </a:solidFill>
              <a:cs typeface="Times New Roman" panose="02020603050405020304" pitchFamily="18" charset="0"/>
            </a:endParaRPr>
          </a:p>
          <a:p>
            <a:pPr algn="just">
              <a:buFont typeface="Wingdings" panose="05000000000000000000" pitchFamily="2" charset="2"/>
              <a:buChar char="ü"/>
            </a:pPr>
            <a:r>
              <a:rPr lang="en-US" sz="1600" dirty="0">
                <a:solidFill>
                  <a:schemeClr val="tx1">
                    <a:lumMod val="75000"/>
                    <a:lumOff val="25000"/>
                  </a:schemeClr>
                </a:solidFill>
                <a:cs typeface="Times New Roman" panose="02020603050405020304" pitchFamily="18" charset="0"/>
              </a:rPr>
              <a:t>Registration of the lease asset by the relevant authorities, insurance and installation of GPS equipment (if applicable);</a:t>
            </a:r>
          </a:p>
          <a:p>
            <a:pPr algn="just">
              <a:buFont typeface="Wingdings" panose="05000000000000000000" pitchFamily="2" charset="2"/>
              <a:buChar char="ü"/>
            </a:pPr>
            <a:endParaRPr lang="en-US" sz="1600" dirty="0">
              <a:solidFill>
                <a:schemeClr val="tx1">
                  <a:lumMod val="75000"/>
                  <a:lumOff val="25000"/>
                </a:schemeClr>
              </a:solidFill>
              <a:cs typeface="Times New Roman" panose="02020603050405020304" pitchFamily="18" charset="0"/>
            </a:endParaRPr>
          </a:p>
          <a:p>
            <a:pPr algn="just">
              <a:buFont typeface="Wingdings" panose="05000000000000000000" pitchFamily="2" charset="2"/>
              <a:buChar char="ü"/>
            </a:pPr>
            <a:r>
              <a:rPr lang="en-US" sz="1600" dirty="0">
                <a:solidFill>
                  <a:schemeClr val="tx1">
                    <a:lumMod val="75000"/>
                    <a:lumOff val="25000"/>
                  </a:schemeClr>
                </a:solidFill>
                <a:cs typeface="Times New Roman" panose="02020603050405020304" pitchFamily="18" charset="0"/>
              </a:rPr>
              <a:t>KIC Leasing transfers the lease asset to the Lessee under the </a:t>
            </a:r>
            <a:r>
              <a:rPr lang="en-US" sz="1600" dirty="0" err="1">
                <a:solidFill>
                  <a:schemeClr val="tx1">
                    <a:lumMod val="75000"/>
                    <a:lumOff val="25000"/>
                  </a:schemeClr>
                </a:solidFill>
                <a:cs typeface="Times New Roman" panose="02020603050405020304" pitchFamily="18" charset="0"/>
              </a:rPr>
              <a:t>Ijara</a:t>
            </a:r>
            <a:r>
              <a:rPr lang="en-US" sz="1600" dirty="0">
                <a:solidFill>
                  <a:schemeClr val="tx1">
                    <a:lumMod val="75000"/>
                    <a:lumOff val="25000"/>
                  </a:schemeClr>
                </a:solidFill>
                <a:cs typeface="Times New Roman" panose="02020603050405020304" pitchFamily="18" charset="0"/>
              </a:rPr>
              <a:t> Agreement (Leasing).</a:t>
            </a:r>
            <a:endParaRPr lang="ru-RU" sz="1600" dirty="0">
              <a:solidFill>
                <a:schemeClr val="tx1">
                  <a:lumMod val="75000"/>
                  <a:lumOff val="25000"/>
                </a:schemeClr>
              </a:solidFill>
              <a:cs typeface="Times New Roman" panose="02020603050405020304" pitchFamily="18" charset="0"/>
            </a:endParaRPr>
          </a:p>
        </p:txBody>
      </p:sp>
      <p:sp>
        <p:nvSpPr>
          <p:cNvPr id="5" name="Заголовок 2"/>
          <p:cNvSpPr txBox="1">
            <a:spLocks/>
          </p:cNvSpPr>
          <p:nvPr/>
        </p:nvSpPr>
        <p:spPr>
          <a:xfrm>
            <a:off x="609600" y="762000"/>
            <a:ext cx="6477000" cy="457200"/>
          </a:xfrm>
          <a:prstGeom prst="rect">
            <a:avLst/>
          </a:prstGeom>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ln/>
                <a:solidFill>
                  <a:schemeClr val="accent3"/>
                </a:solidFill>
                <a:latin typeface="+mn-lt"/>
                <a:cs typeface="Times New Roman" panose="02020603050405020304" pitchFamily="18" charset="0"/>
              </a:rPr>
              <a:t>Transaction</a:t>
            </a:r>
            <a:r>
              <a:rPr lang="ru-RU" sz="2000" b="1" dirty="0">
                <a:ln/>
                <a:solidFill>
                  <a:schemeClr val="accent3"/>
                </a:solidFill>
                <a:latin typeface="+mn-lt"/>
                <a:cs typeface="Times New Roman" panose="02020603050405020304" pitchFamily="18" charset="0"/>
              </a:rPr>
              <a:t>: </a:t>
            </a:r>
            <a:r>
              <a:rPr lang="en-US" sz="2000" b="1" dirty="0">
                <a:ln/>
                <a:solidFill>
                  <a:schemeClr val="accent3"/>
                </a:solidFill>
                <a:latin typeface="+mn-lt"/>
                <a:cs typeface="Times New Roman" panose="02020603050405020304" pitchFamily="18" charset="0"/>
              </a:rPr>
              <a:t>Leasing</a:t>
            </a:r>
            <a:endParaRPr lang="ru-RU" sz="2000" b="1" dirty="0">
              <a:ln/>
              <a:solidFill>
                <a:schemeClr val="accent3"/>
              </a:solidFill>
              <a:latin typeface="+mn-lt"/>
              <a:cs typeface="Arial" panose="020B0604020202020204" pitchFamily="34" charset="0"/>
            </a:endParaRPr>
          </a:p>
        </p:txBody>
      </p:sp>
    </p:spTree>
    <p:extLst>
      <p:ext uri="{BB962C8B-B14F-4D97-AF65-F5344CB8AC3E}">
        <p14:creationId xmlns:p14="http://schemas.microsoft.com/office/powerpoint/2010/main" val="1490094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Объект 23"/>
          <p:cNvSpPr>
            <a:spLocks noGrp="1"/>
          </p:cNvSpPr>
          <p:nvPr>
            <p:ph idx="4294967295"/>
          </p:nvPr>
        </p:nvSpPr>
        <p:spPr>
          <a:xfrm>
            <a:off x="609600" y="1600200"/>
            <a:ext cx="8077200" cy="4830763"/>
          </a:xfrm>
        </p:spPr>
        <p:txBody>
          <a:bodyPr>
            <a:normAutofit lnSpcReduction="10000"/>
          </a:bodyPr>
          <a:lstStyle/>
          <a:p>
            <a:pPr algn="just">
              <a:buFont typeface="Wingdings" panose="05000000000000000000" pitchFamily="2" charset="2"/>
              <a:buChar char="ü"/>
            </a:pPr>
            <a:r>
              <a:rPr lang="en-US" sz="1600" dirty="0">
                <a:solidFill>
                  <a:schemeClr val="tx1">
                    <a:lumMod val="75000"/>
                    <a:lumOff val="25000"/>
                  </a:schemeClr>
                </a:solidFill>
                <a:cs typeface="Times New Roman" panose="02020603050405020304" pitchFamily="18" charset="0"/>
              </a:rPr>
              <a:t>KIC leasing provides potential Buyer Letter of Intent (LOI), where specified preliminary conditions. After acceptance of LOI Buyer pays KIC Leasing a commission for the examination of the documents;</a:t>
            </a:r>
          </a:p>
          <a:p>
            <a:pPr marL="0" indent="0" algn="just">
              <a:buNone/>
            </a:pPr>
            <a:endParaRPr lang="en-US" sz="1600" dirty="0">
              <a:solidFill>
                <a:schemeClr val="tx1">
                  <a:lumMod val="75000"/>
                  <a:lumOff val="25000"/>
                </a:schemeClr>
              </a:solidFill>
              <a:cs typeface="Times New Roman" panose="02020603050405020304" pitchFamily="18" charset="0"/>
            </a:endParaRPr>
          </a:p>
          <a:p>
            <a:pPr algn="just">
              <a:buFont typeface="Wingdings" panose="05000000000000000000" pitchFamily="2" charset="2"/>
              <a:buChar char="ü"/>
            </a:pPr>
            <a:r>
              <a:rPr lang="en-US" sz="1600" dirty="0">
                <a:solidFill>
                  <a:schemeClr val="tx1">
                    <a:lumMod val="75000"/>
                    <a:lumOff val="25000"/>
                  </a:schemeClr>
                </a:solidFill>
                <a:cs typeface="Times New Roman" panose="02020603050405020304" pitchFamily="18" charset="0"/>
              </a:rPr>
              <a:t>When analysis is finished and authorized body of KIC Leasing has approved the transaction, the Buyer pays an advance payment based on the Notice of Intent;</a:t>
            </a:r>
          </a:p>
          <a:p>
            <a:pPr algn="just">
              <a:buFont typeface="Wingdings" panose="05000000000000000000" pitchFamily="2" charset="2"/>
              <a:buChar char="ü"/>
            </a:pPr>
            <a:endParaRPr lang="en-US" sz="1600" dirty="0">
              <a:solidFill>
                <a:schemeClr val="tx1">
                  <a:lumMod val="75000"/>
                  <a:lumOff val="25000"/>
                </a:schemeClr>
              </a:solidFill>
              <a:cs typeface="Times New Roman" panose="02020603050405020304" pitchFamily="18" charset="0"/>
            </a:endParaRPr>
          </a:p>
          <a:p>
            <a:pPr algn="just">
              <a:buFont typeface="Wingdings" panose="05000000000000000000" pitchFamily="2" charset="2"/>
              <a:buChar char="ü"/>
            </a:pPr>
            <a:r>
              <a:rPr lang="en-US" sz="1600" dirty="0">
                <a:solidFill>
                  <a:schemeClr val="tx1">
                    <a:lumMod val="75000"/>
                    <a:lumOff val="25000"/>
                  </a:schemeClr>
                </a:solidFill>
                <a:cs typeface="Times New Roman" panose="02020603050405020304" pitchFamily="18" charset="0"/>
              </a:rPr>
              <a:t>KIC Leasing makes payment to the Supplier by signing a 2-party sales agreement;</a:t>
            </a:r>
          </a:p>
          <a:p>
            <a:pPr algn="just">
              <a:buFont typeface="Wingdings" panose="05000000000000000000" pitchFamily="2" charset="2"/>
              <a:buChar char="ü"/>
            </a:pPr>
            <a:endParaRPr lang="en-US" sz="1600" dirty="0">
              <a:solidFill>
                <a:schemeClr val="tx1">
                  <a:lumMod val="75000"/>
                  <a:lumOff val="25000"/>
                </a:schemeClr>
              </a:solidFill>
              <a:cs typeface="Times New Roman" panose="02020603050405020304" pitchFamily="18" charset="0"/>
            </a:endParaRPr>
          </a:p>
          <a:p>
            <a:pPr algn="just">
              <a:buFont typeface="Wingdings" panose="05000000000000000000" pitchFamily="2" charset="2"/>
              <a:buChar char="ü"/>
            </a:pPr>
            <a:r>
              <a:rPr lang="en-US" sz="1600" dirty="0">
                <a:solidFill>
                  <a:schemeClr val="tx1">
                    <a:lumMod val="75000"/>
                    <a:lumOff val="25000"/>
                  </a:schemeClr>
                </a:solidFill>
                <a:cs typeface="Times New Roman" panose="02020603050405020304" pitchFamily="18" charset="0"/>
              </a:rPr>
              <a:t>The supplier transfers the Asset to KIC Leasing under act of acceptance;</a:t>
            </a:r>
          </a:p>
          <a:p>
            <a:pPr algn="just">
              <a:buFont typeface="Wingdings" panose="05000000000000000000" pitchFamily="2" charset="2"/>
              <a:buChar char="ü"/>
            </a:pPr>
            <a:endParaRPr lang="en-US" sz="1600" dirty="0">
              <a:solidFill>
                <a:schemeClr val="tx1">
                  <a:lumMod val="75000"/>
                  <a:lumOff val="25000"/>
                </a:schemeClr>
              </a:solidFill>
              <a:cs typeface="Times New Roman" panose="02020603050405020304" pitchFamily="18" charset="0"/>
            </a:endParaRPr>
          </a:p>
          <a:p>
            <a:pPr algn="just">
              <a:buFont typeface="Wingdings" panose="05000000000000000000" pitchFamily="2" charset="2"/>
              <a:buChar char="ü"/>
            </a:pPr>
            <a:r>
              <a:rPr lang="en-US" sz="1600" dirty="0">
                <a:solidFill>
                  <a:schemeClr val="tx1">
                    <a:lumMod val="75000"/>
                    <a:lumOff val="25000"/>
                  </a:schemeClr>
                </a:solidFill>
                <a:cs typeface="Times New Roman" panose="02020603050405020304" pitchFamily="18" charset="0"/>
              </a:rPr>
              <a:t>KIC Leasing sells the Asset to the Buyer under the </a:t>
            </a:r>
            <a:r>
              <a:rPr lang="en-US" sz="1600" dirty="0" err="1">
                <a:solidFill>
                  <a:schemeClr val="tx1">
                    <a:lumMod val="75000"/>
                    <a:lumOff val="25000"/>
                  </a:schemeClr>
                </a:solidFill>
                <a:cs typeface="Times New Roman" panose="02020603050405020304" pitchFamily="18" charset="0"/>
              </a:rPr>
              <a:t>Murabaha</a:t>
            </a:r>
            <a:r>
              <a:rPr lang="en-US" sz="1600" dirty="0">
                <a:solidFill>
                  <a:schemeClr val="tx1">
                    <a:lumMod val="75000"/>
                    <a:lumOff val="25000"/>
                  </a:schemeClr>
                </a:solidFill>
                <a:cs typeface="Times New Roman" panose="02020603050405020304" pitchFamily="18" charset="0"/>
              </a:rPr>
              <a:t> agreement </a:t>
            </a:r>
            <a:r>
              <a:rPr lang="ru-RU" sz="1600" dirty="0">
                <a:solidFill>
                  <a:schemeClr val="tx1">
                    <a:lumMod val="75000"/>
                    <a:lumOff val="25000"/>
                  </a:schemeClr>
                </a:solidFill>
                <a:cs typeface="Times New Roman" panose="02020603050405020304" pitchFamily="18" charset="0"/>
              </a:rPr>
              <a:t>(</a:t>
            </a:r>
            <a:r>
              <a:rPr lang="en-US" sz="1600" dirty="0">
                <a:solidFill>
                  <a:schemeClr val="tx1">
                    <a:lumMod val="75000"/>
                    <a:lumOff val="25000"/>
                  </a:schemeClr>
                </a:solidFill>
                <a:cs typeface="Times New Roman" panose="02020603050405020304" pitchFamily="18" charset="0"/>
              </a:rPr>
              <a:t>Installment sales</a:t>
            </a:r>
            <a:r>
              <a:rPr lang="ru-RU" sz="1600" dirty="0">
                <a:solidFill>
                  <a:schemeClr val="tx1">
                    <a:lumMod val="75000"/>
                    <a:lumOff val="25000"/>
                  </a:schemeClr>
                </a:solidFill>
                <a:cs typeface="Times New Roman" panose="02020603050405020304" pitchFamily="18" charset="0"/>
              </a:rPr>
              <a:t>)</a:t>
            </a:r>
            <a:r>
              <a:rPr lang="en-US" sz="1600" dirty="0">
                <a:solidFill>
                  <a:schemeClr val="tx1">
                    <a:lumMod val="75000"/>
                    <a:lumOff val="25000"/>
                  </a:schemeClr>
                </a:solidFill>
                <a:cs typeface="Times New Roman" panose="02020603050405020304" pitchFamily="18" charset="0"/>
              </a:rPr>
              <a:t>;</a:t>
            </a:r>
          </a:p>
          <a:p>
            <a:pPr algn="just">
              <a:buFont typeface="Wingdings" panose="05000000000000000000" pitchFamily="2" charset="2"/>
              <a:buChar char="ü"/>
            </a:pPr>
            <a:endParaRPr lang="en-US" sz="1600" dirty="0">
              <a:solidFill>
                <a:schemeClr val="tx1">
                  <a:lumMod val="75000"/>
                  <a:lumOff val="25000"/>
                </a:schemeClr>
              </a:solidFill>
              <a:cs typeface="Times New Roman" panose="02020603050405020304" pitchFamily="18" charset="0"/>
            </a:endParaRPr>
          </a:p>
          <a:p>
            <a:pPr algn="just">
              <a:buFont typeface="Wingdings" panose="05000000000000000000" pitchFamily="2" charset="2"/>
              <a:buChar char="ü"/>
            </a:pPr>
            <a:r>
              <a:rPr lang="en-US" sz="1600" dirty="0">
                <a:solidFill>
                  <a:schemeClr val="tx1">
                    <a:lumMod val="75000"/>
                    <a:lumOff val="25000"/>
                  </a:schemeClr>
                </a:solidFill>
                <a:cs typeface="Times New Roman" panose="02020603050405020304" pitchFamily="18" charset="0"/>
              </a:rPr>
              <a:t>Registration of the Asset with the relevant authorities, insurance and installation of GPS equipment (if applicable);</a:t>
            </a:r>
          </a:p>
          <a:p>
            <a:pPr algn="just">
              <a:buFont typeface="Wingdings" panose="05000000000000000000" pitchFamily="2" charset="2"/>
              <a:buChar char="ü"/>
            </a:pPr>
            <a:endParaRPr lang="en-US" sz="1600" dirty="0">
              <a:solidFill>
                <a:schemeClr val="tx1">
                  <a:lumMod val="75000"/>
                  <a:lumOff val="25000"/>
                </a:schemeClr>
              </a:solidFill>
              <a:cs typeface="Times New Roman" panose="02020603050405020304" pitchFamily="18" charset="0"/>
            </a:endParaRPr>
          </a:p>
          <a:p>
            <a:pPr algn="just">
              <a:buFont typeface="Wingdings" panose="05000000000000000000" pitchFamily="2" charset="2"/>
              <a:buChar char="ü"/>
            </a:pPr>
            <a:r>
              <a:rPr lang="en-US" sz="1600" dirty="0">
                <a:solidFill>
                  <a:schemeClr val="tx1">
                    <a:lumMod val="75000"/>
                    <a:lumOff val="25000"/>
                  </a:schemeClr>
                </a:solidFill>
                <a:cs typeface="Times New Roman" panose="02020603050405020304" pitchFamily="18" charset="0"/>
              </a:rPr>
              <a:t>After registration of the Buyer’s ownership right, the Buyer pledges the Asset to KIC Leasing as a collateral.</a:t>
            </a:r>
          </a:p>
        </p:txBody>
      </p:sp>
      <p:sp>
        <p:nvSpPr>
          <p:cNvPr id="5" name="Заголовок 2"/>
          <p:cNvSpPr txBox="1">
            <a:spLocks/>
          </p:cNvSpPr>
          <p:nvPr/>
        </p:nvSpPr>
        <p:spPr>
          <a:xfrm>
            <a:off x="381000" y="762000"/>
            <a:ext cx="6477000" cy="457200"/>
          </a:xfrm>
          <a:prstGeom prst="rect">
            <a:avLst/>
          </a:prstGeom>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ln/>
                <a:solidFill>
                  <a:schemeClr val="accent3"/>
                </a:solidFill>
                <a:latin typeface="+mn-lt"/>
                <a:cs typeface="Times New Roman" panose="02020603050405020304" pitchFamily="18" charset="0"/>
              </a:rPr>
              <a:t>Transaction</a:t>
            </a:r>
            <a:r>
              <a:rPr lang="ru-RU" sz="2000" b="1" dirty="0">
                <a:ln/>
                <a:solidFill>
                  <a:schemeClr val="accent3"/>
                </a:solidFill>
                <a:latin typeface="+mn-lt"/>
                <a:cs typeface="Times New Roman" panose="02020603050405020304" pitchFamily="18" charset="0"/>
              </a:rPr>
              <a:t>: </a:t>
            </a:r>
            <a:r>
              <a:rPr lang="en-US" sz="2000" b="1" dirty="0">
                <a:ln/>
                <a:solidFill>
                  <a:schemeClr val="accent3"/>
                </a:solidFill>
                <a:latin typeface="+mn-lt"/>
                <a:cs typeface="Times New Roman" panose="02020603050405020304" pitchFamily="18" charset="0"/>
              </a:rPr>
              <a:t>Standard </a:t>
            </a:r>
            <a:r>
              <a:rPr lang="en-US" sz="2000" b="1" dirty="0" err="1">
                <a:ln/>
                <a:solidFill>
                  <a:schemeClr val="accent3"/>
                </a:solidFill>
                <a:latin typeface="+mn-lt"/>
                <a:cs typeface="Times New Roman" panose="02020603050405020304" pitchFamily="18" charset="0"/>
              </a:rPr>
              <a:t>Murabaha</a:t>
            </a:r>
            <a:endParaRPr lang="ru-RU" sz="2000" b="1" dirty="0">
              <a:ln/>
              <a:solidFill>
                <a:schemeClr val="accent3"/>
              </a:solidFill>
              <a:latin typeface="+mn-lt"/>
              <a:cs typeface="Arial" panose="020B0604020202020204" pitchFamily="34" charset="0"/>
            </a:endParaRPr>
          </a:p>
        </p:txBody>
      </p:sp>
    </p:spTree>
    <p:extLst>
      <p:ext uri="{BB962C8B-B14F-4D97-AF65-F5344CB8AC3E}">
        <p14:creationId xmlns:p14="http://schemas.microsoft.com/office/powerpoint/2010/main" val="356636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Объект 23"/>
          <p:cNvSpPr>
            <a:spLocks noGrp="1"/>
          </p:cNvSpPr>
          <p:nvPr>
            <p:ph idx="4294967295"/>
          </p:nvPr>
        </p:nvSpPr>
        <p:spPr>
          <a:xfrm>
            <a:off x="609600" y="1219200"/>
            <a:ext cx="8077200" cy="5211763"/>
          </a:xfrm>
        </p:spPr>
        <p:txBody>
          <a:bodyPr>
            <a:normAutofit/>
          </a:bodyPr>
          <a:lstStyle/>
          <a:p>
            <a:pPr algn="just">
              <a:buFont typeface="Wingdings" panose="05000000000000000000" pitchFamily="2" charset="2"/>
              <a:buChar char="ü"/>
            </a:pPr>
            <a:r>
              <a:rPr lang="en-US" sz="1600" dirty="0">
                <a:solidFill>
                  <a:schemeClr val="tx1">
                    <a:lumMod val="75000"/>
                    <a:lumOff val="25000"/>
                  </a:schemeClr>
                </a:solidFill>
                <a:cs typeface="Times New Roman" panose="02020603050405020304" pitchFamily="18" charset="0"/>
              </a:rPr>
              <a:t>KIC leasing provides potential Buyer Letter of Intent (LOI), where specified preliminary conditions. After acceptance of LOI Buyer pays KIC Leasing a commission for the examination of the documents;</a:t>
            </a:r>
          </a:p>
          <a:p>
            <a:pPr algn="just">
              <a:buFont typeface="Wingdings" panose="05000000000000000000" pitchFamily="2" charset="2"/>
              <a:buChar char="ü"/>
            </a:pPr>
            <a:endParaRPr lang="en-US" sz="1600" dirty="0">
              <a:solidFill>
                <a:schemeClr val="tx1">
                  <a:lumMod val="75000"/>
                  <a:lumOff val="25000"/>
                </a:schemeClr>
              </a:solidFill>
              <a:cs typeface="Times New Roman" panose="02020603050405020304" pitchFamily="18" charset="0"/>
            </a:endParaRPr>
          </a:p>
          <a:p>
            <a:pPr algn="just">
              <a:buFont typeface="Wingdings" panose="05000000000000000000" pitchFamily="2" charset="2"/>
              <a:buChar char="ü"/>
            </a:pPr>
            <a:r>
              <a:rPr lang="en-US" sz="1600" dirty="0">
                <a:solidFill>
                  <a:schemeClr val="tx1">
                    <a:lumMod val="75000"/>
                    <a:lumOff val="25000"/>
                  </a:schemeClr>
                </a:solidFill>
                <a:cs typeface="Times New Roman" panose="02020603050405020304" pitchFamily="18" charset="0"/>
              </a:rPr>
              <a:t>When analysis is finished and authorized body of KIC Leasing has approved the transaction, the Buyer signs the Pledge agreement and the General </a:t>
            </a:r>
            <a:r>
              <a:rPr lang="en-US" sz="1600" dirty="0" err="1">
                <a:solidFill>
                  <a:schemeClr val="tx1">
                    <a:lumMod val="75000"/>
                    <a:lumOff val="25000"/>
                  </a:schemeClr>
                </a:solidFill>
                <a:cs typeface="Times New Roman" panose="02020603050405020304" pitchFamily="18" charset="0"/>
              </a:rPr>
              <a:t>Murabaha</a:t>
            </a:r>
            <a:r>
              <a:rPr lang="en-US" sz="1600" dirty="0">
                <a:solidFill>
                  <a:schemeClr val="tx1">
                    <a:lumMod val="75000"/>
                    <a:lumOff val="25000"/>
                  </a:schemeClr>
                </a:solidFill>
                <a:cs typeface="Times New Roman" panose="02020603050405020304" pitchFamily="18" charset="0"/>
              </a:rPr>
              <a:t> Agreement (where indicated main financing conditions).</a:t>
            </a:r>
          </a:p>
          <a:p>
            <a:pPr algn="just">
              <a:buFont typeface="Wingdings" panose="05000000000000000000" pitchFamily="2" charset="2"/>
              <a:buChar char="ü"/>
            </a:pPr>
            <a:endParaRPr lang="en-US" sz="1600" dirty="0">
              <a:solidFill>
                <a:schemeClr val="tx1">
                  <a:lumMod val="75000"/>
                  <a:lumOff val="25000"/>
                </a:schemeClr>
              </a:solidFill>
              <a:cs typeface="Times New Roman" panose="02020603050405020304" pitchFamily="18" charset="0"/>
            </a:endParaRPr>
          </a:p>
          <a:p>
            <a:pPr algn="just">
              <a:buFont typeface="Wingdings" panose="05000000000000000000" pitchFamily="2" charset="2"/>
              <a:buChar char="ü"/>
            </a:pPr>
            <a:r>
              <a:rPr lang="en-US" sz="1600" dirty="0">
                <a:solidFill>
                  <a:schemeClr val="tx1">
                    <a:lumMod val="75000"/>
                    <a:lumOff val="25000"/>
                  </a:schemeClr>
                </a:solidFill>
                <a:cs typeface="Times New Roman" panose="02020603050405020304" pitchFamily="18" charset="0"/>
              </a:rPr>
              <a:t>The Pledge agreement is registered with the authorized body, at the same time the pledge insurance is issued;</a:t>
            </a:r>
          </a:p>
          <a:p>
            <a:pPr algn="just">
              <a:buFont typeface="Wingdings" panose="05000000000000000000" pitchFamily="2" charset="2"/>
              <a:buChar char="ü"/>
            </a:pPr>
            <a:endParaRPr lang="en-US" sz="1600" dirty="0">
              <a:solidFill>
                <a:schemeClr val="tx1">
                  <a:lumMod val="75000"/>
                  <a:lumOff val="25000"/>
                </a:schemeClr>
              </a:solidFill>
              <a:cs typeface="Times New Roman" panose="02020603050405020304" pitchFamily="18" charset="0"/>
            </a:endParaRPr>
          </a:p>
          <a:p>
            <a:pPr algn="just">
              <a:buFont typeface="Wingdings" panose="05000000000000000000" pitchFamily="2" charset="2"/>
              <a:buChar char="ü"/>
            </a:pPr>
            <a:r>
              <a:rPr lang="en-US" sz="1600" dirty="0">
                <a:solidFill>
                  <a:schemeClr val="tx1">
                    <a:lumMod val="75000"/>
                    <a:lumOff val="25000"/>
                  </a:schemeClr>
                </a:solidFill>
                <a:cs typeface="Times New Roman" panose="02020603050405020304" pitchFamily="18" charset="0"/>
              </a:rPr>
              <a:t>Further, the Buyer sends an application for the purchase of inventories (annex to the General </a:t>
            </a:r>
            <a:r>
              <a:rPr lang="en-US" sz="1600" dirty="0" err="1">
                <a:solidFill>
                  <a:schemeClr val="tx1">
                    <a:lumMod val="75000"/>
                    <a:lumOff val="25000"/>
                  </a:schemeClr>
                </a:solidFill>
                <a:cs typeface="Times New Roman" panose="02020603050405020304" pitchFamily="18" charset="0"/>
              </a:rPr>
              <a:t>Murbaha</a:t>
            </a:r>
            <a:r>
              <a:rPr lang="en-US" sz="1600" dirty="0">
                <a:solidFill>
                  <a:schemeClr val="tx1">
                    <a:lumMod val="75000"/>
                    <a:lumOff val="25000"/>
                  </a:schemeClr>
                </a:solidFill>
                <a:cs typeface="Times New Roman" panose="02020603050405020304" pitchFamily="18" charset="0"/>
              </a:rPr>
              <a:t> Agreement), KIC Leasing, in turn, accepts the application;</a:t>
            </a:r>
          </a:p>
          <a:p>
            <a:pPr algn="just">
              <a:buFont typeface="Wingdings" panose="05000000000000000000" pitchFamily="2" charset="2"/>
              <a:buChar char="ü"/>
            </a:pPr>
            <a:endParaRPr lang="en-US" sz="1600" dirty="0">
              <a:solidFill>
                <a:schemeClr val="tx1">
                  <a:lumMod val="75000"/>
                  <a:lumOff val="25000"/>
                </a:schemeClr>
              </a:solidFill>
              <a:cs typeface="Times New Roman" panose="02020603050405020304" pitchFamily="18" charset="0"/>
            </a:endParaRPr>
          </a:p>
          <a:p>
            <a:pPr algn="just">
              <a:buFont typeface="Wingdings" panose="05000000000000000000" pitchFamily="2" charset="2"/>
              <a:buChar char="ü"/>
            </a:pPr>
            <a:r>
              <a:rPr lang="en-US" sz="1600" dirty="0">
                <a:solidFill>
                  <a:schemeClr val="tx1">
                    <a:lumMod val="75000"/>
                    <a:lumOff val="25000"/>
                  </a:schemeClr>
                </a:solidFill>
                <a:cs typeface="Times New Roman" panose="02020603050405020304" pitchFamily="18" charset="0"/>
              </a:rPr>
              <a:t>KIC Leasing makes payment to the Supplier by signing a 2-party sales agreement;</a:t>
            </a:r>
          </a:p>
          <a:p>
            <a:pPr algn="just">
              <a:buFont typeface="Wingdings" panose="05000000000000000000" pitchFamily="2" charset="2"/>
              <a:buChar char="ü"/>
            </a:pPr>
            <a:endParaRPr lang="en-US" sz="1600" dirty="0">
              <a:solidFill>
                <a:schemeClr val="tx1">
                  <a:lumMod val="75000"/>
                  <a:lumOff val="25000"/>
                </a:schemeClr>
              </a:solidFill>
              <a:cs typeface="Times New Roman" panose="02020603050405020304" pitchFamily="18" charset="0"/>
            </a:endParaRPr>
          </a:p>
          <a:p>
            <a:pPr algn="just">
              <a:buFont typeface="Wingdings" panose="05000000000000000000" pitchFamily="2" charset="2"/>
              <a:buChar char="ü"/>
            </a:pPr>
            <a:r>
              <a:rPr lang="en-US" sz="1600" dirty="0">
                <a:solidFill>
                  <a:schemeClr val="tx1">
                    <a:lumMod val="75000"/>
                    <a:lumOff val="25000"/>
                  </a:schemeClr>
                </a:solidFill>
                <a:cs typeface="Times New Roman" panose="02020603050405020304" pitchFamily="18" charset="0"/>
              </a:rPr>
              <a:t>The Supplier transfers the inventories under the act of acceptance to KIC Leasing , and KIC Leasing transfers them to the Buyer also under the act.</a:t>
            </a:r>
          </a:p>
        </p:txBody>
      </p:sp>
      <p:sp>
        <p:nvSpPr>
          <p:cNvPr id="5" name="Заголовок 2"/>
          <p:cNvSpPr txBox="1">
            <a:spLocks/>
          </p:cNvSpPr>
          <p:nvPr/>
        </p:nvSpPr>
        <p:spPr>
          <a:xfrm>
            <a:off x="381000" y="762000"/>
            <a:ext cx="7239000" cy="457200"/>
          </a:xfrm>
          <a:prstGeom prst="rect">
            <a:avLst/>
          </a:prstGeom>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ln/>
                <a:solidFill>
                  <a:schemeClr val="accent3"/>
                </a:solidFill>
                <a:latin typeface="+mn-lt"/>
                <a:cs typeface="Times New Roman" panose="02020603050405020304" pitchFamily="18" charset="0"/>
              </a:rPr>
              <a:t>Transaction</a:t>
            </a:r>
            <a:r>
              <a:rPr lang="ru-RU" sz="2000" b="1" dirty="0">
                <a:ln/>
                <a:solidFill>
                  <a:schemeClr val="accent3"/>
                </a:solidFill>
                <a:latin typeface="+mn-lt"/>
                <a:cs typeface="Times New Roman" panose="02020603050405020304" pitchFamily="18" charset="0"/>
              </a:rPr>
              <a:t>: </a:t>
            </a:r>
            <a:r>
              <a:rPr lang="en-US" sz="2000" b="1" dirty="0" err="1">
                <a:ln/>
                <a:solidFill>
                  <a:schemeClr val="accent3"/>
                </a:solidFill>
                <a:latin typeface="+mn-lt"/>
                <a:cs typeface="Times New Roman" panose="02020603050405020304" pitchFamily="18" charset="0"/>
              </a:rPr>
              <a:t>Murabaha</a:t>
            </a:r>
            <a:r>
              <a:rPr lang="en-US" sz="2000" b="1" dirty="0">
                <a:ln/>
                <a:solidFill>
                  <a:schemeClr val="accent3"/>
                </a:solidFill>
                <a:latin typeface="+mn-lt"/>
                <a:cs typeface="Times New Roman" panose="02020603050405020304" pitchFamily="18" charset="0"/>
              </a:rPr>
              <a:t> for purchasing of inventories</a:t>
            </a:r>
            <a:endParaRPr lang="ru-RU" sz="2000" b="1" dirty="0">
              <a:ln/>
              <a:solidFill>
                <a:schemeClr val="accent3"/>
              </a:solidFill>
              <a:latin typeface="+mn-lt"/>
              <a:cs typeface="Times New Roman" panose="02020603050405020304" pitchFamily="18" charset="0"/>
            </a:endParaRPr>
          </a:p>
        </p:txBody>
      </p:sp>
    </p:spTree>
    <p:extLst>
      <p:ext uri="{BB962C8B-B14F-4D97-AF65-F5344CB8AC3E}">
        <p14:creationId xmlns:p14="http://schemas.microsoft.com/office/powerpoint/2010/main" val="3986061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Объект 6"/>
          <p:cNvSpPr>
            <a:spLocks noGrp="1"/>
          </p:cNvSpPr>
          <p:nvPr>
            <p:ph sz="half" idx="4294967295"/>
          </p:nvPr>
        </p:nvSpPr>
        <p:spPr>
          <a:xfrm>
            <a:off x="533400" y="1143671"/>
            <a:ext cx="3810000" cy="2286000"/>
          </a:xfrm>
        </p:spPr>
        <p:txBody>
          <a:bodyPr>
            <a:normAutofit fontScale="77500" lnSpcReduction="20000"/>
          </a:bodyPr>
          <a:lstStyle/>
          <a:p>
            <a:pPr marL="0" indent="0">
              <a:lnSpc>
                <a:spcPct val="107000"/>
              </a:lnSpc>
              <a:spcAft>
                <a:spcPts val="800"/>
              </a:spcAft>
              <a:buNone/>
            </a:pPr>
            <a:r>
              <a:rPr lang="en-US" b="1" dirty="0">
                <a:solidFill>
                  <a:schemeClr val="tx1">
                    <a:lumMod val="75000"/>
                    <a:lumOff val="25000"/>
                  </a:schemeClr>
                </a:solidFill>
                <a:latin typeface="Arial" panose="020B0604020202020204" pitchFamily="34" charset="0"/>
                <a:cs typeface="Arial" panose="020B0604020202020204" pitchFamily="34" charset="0"/>
              </a:rPr>
              <a:t>RC Maxima</a:t>
            </a:r>
            <a:endParaRPr lang="ru-RU" b="1" dirty="0">
              <a:solidFill>
                <a:schemeClr val="tx1">
                  <a:lumMod val="75000"/>
                  <a:lumOff val="25000"/>
                </a:schemeClr>
              </a:solidFill>
              <a:latin typeface="Arial" panose="020B0604020202020204" pitchFamily="34" charset="0"/>
              <a:cs typeface="Arial" panose="020B0604020202020204" pitchFamily="34" charset="0"/>
            </a:endParaRPr>
          </a:p>
          <a:p>
            <a:pPr marL="0" indent="0">
              <a:spcAft>
                <a:spcPts val="800"/>
              </a:spcAft>
              <a:buNone/>
            </a:pPr>
            <a:r>
              <a:rPr lang="en-US" sz="2100" dirty="0">
                <a:solidFill>
                  <a:schemeClr val="tx1">
                    <a:lumMod val="75000"/>
                    <a:lumOff val="25000"/>
                  </a:schemeClr>
                </a:solidFill>
                <a:latin typeface="Arial" panose="020B0604020202020204" pitchFamily="34" charset="0"/>
                <a:cs typeface="Arial" panose="020B0604020202020204" pitchFamily="34" charset="0"/>
              </a:rPr>
              <a:t>51/78, </a:t>
            </a:r>
            <a:r>
              <a:rPr lang="en-US" sz="2100" dirty="0" err="1">
                <a:solidFill>
                  <a:schemeClr val="tx1">
                    <a:lumMod val="75000"/>
                    <a:lumOff val="25000"/>
                  </a:schemeClr>
                </a:solidFill>
                <a:latin typeface="Arial" panose="020B0604020202020204" pitchFamily="34" charset="0"/>
                <a:cs typeface="Arial" panose="020B0604020202020204" pitchFamily="34" charset="0"/>
              </a:rPr>
              <a:t>Kabanbay</a:t>
            </a:r>
            <a:r>
              <a:rPr lang="en-US" sz="2100" dirty="0">
                <a:solidFill>
                  <a:schemeClr val="tx1">
                    <a:lumMod val="75000"/>
                    <a:lumOff val="25000"/>
                  </a:schemeClr>
                </a:solidFill>
                <a:latin typeface="Arial" panose="020B0604020202020204" pitchFamily="34" charset="0"/>
                <a:cs typeface="Arial" panose="020B0604020202020204" pitchFamily="34" charset="0"/>
              </a:rPr>
              <a:t> </a:t>
            </a:r>
            <a:r>
              <a:rPr lang="en-US" sz="2100" dirty="0" err="1">
                <a:solidFill>
                  <a:schemeClr val="tx1">
                    <a:lumMod val="75000"/>
                    <a:lumOff val="25000"/>
                  </a:schemeClr>
                </a:solidFill>
                <a:latin typeface="Arial" panose="020B0604020202020204" pitchFamily="34" charset="0"/>
                <a:cs typeface="Arial" panose="020B0604020202020204" pitchFamily="34" charset="0"/>
              </a:rPr>
              <a:t>Batyr</a:t>
            </a:r>
            <a:r>
              <a:rPr lang="en-US" sz="2100" dirty="0">
                <a:solidFill>
                  <a:schemeClr val="tx1">
                    <a:lumMod val="75000"/>
                    <a:lumOff val="25000"/>
                  </a:schemeClr>
                </a:solidFill>
                <a:latin typeface="Arial" panose="020B0604020202020204" pitchFamily="34" charset="0"/>
                <a:cs typeface="Arial" panose="020B0604020202020204" pitchFamily="34" charset="0"/>
              </a:rPr>
              <a:t> str.,</a:t>
            </a:r>
          </a:p>
          <a:p>
            <a:pPr marL="0" indent="0">
              <a:spcAft>
                <a:spcPts val="800"/>
              </a:spcAft>
              <a:buNone/>
            </a:pPr>
            <a:r>
              <a:rPr lang="en-US" sz="2100" dirty="0">
                <a:solidFill>
                  <a:schemeClr val="tx1">
                    <a:lumMod val="75000"/>
                    <a:lumOff val="25000"/>
                  </a:schemeClr>
                </a:solidFill>
                <a:latin typeface="Arial" panose="020B0604020202020204" pitchFamily="34" charset="0"/>
                <a:cs typeface="Arial" panose="020B0604020202020204" pitchFamily="34" charset="0"/>
              </a:rPr>
              <a:t>1st floor, office 63, Almaty, Kazakhstan</a:t>
            </a:r>
            <a:endParaRPr lang="ru-RU" sz="2200" dirty="0">
              <a:solidFill>
                <a:schemeClr val="tx1">
                  <a:lumMod val="75000"/>
                  <a:lumOff val="25000"/>
                </a:schemeClr>
              </a:solidFill>
              <a:latin typeface="Arial" panose="020B0604020202020204" pitchFamily="34" charset="0"/>
              <a:cs typeface="Arial" panose="020B0604020202020204" pitchFamily="34" charset="0"/>
            </a:endParaRPr>
          </a:p>
          <a:p>
            <a:pPr marL="0" indent="0">
              <a:spcAft>
                <a:spcPts val="800"/>
              </a:spcAft>
              <a:buNone/>
            </a:pPr>
            <a:r>
              <a:rPr lang="en-US" sz="2200" b="1" dirty="0">
                <a:solidFill>
                  <a:schemeClr val="tx1">
                    <a:lumMod val="75000"/>
                    <a:lumOff val="25000"/>
                  </a:schemeClr>
                </a:solidFill>
                <a:latin typeface="Arial" panose="020B0604020202020204" pitchFamily="34" charset="0"/>
                <a:cs typeface="Arial" panose="020B0604020202020204" pitchFamily="34" charset="0"/>
              </a:rPr>
              <a:t>tel./fax: </a:t>
            </a:r>
            <a:r>
              <a:rPr lang="en-US" sz="2200" dirty="0">
                <a:solidFill>
                  <a:schemeClr val="tx1">
                    <a:lumMod val="75000"/>
                    <a:lumOff val="25000"/>
                  </a:schemeClr>
                </a:solidFill>
                <a:latin typeface="Arial" panose="020B0604020202020204" pitchFamily="34" charset="0"/>
                <a:cs typeface="Arial" panose="020B0604020202020204" pitchFamily="34" charset="0"/>
              </a:rPr>
              <a:t>+7 727 228 18 18</a:t>
            </a:r>
            <a:endParaRPr lang="ru-RU" sz="2200" dirty="0">
              <a:solidFill>
                <a:schemeClr val="tx1">
                  <a:lumMod val="75000"/>
                  <a:lumOff val="25000"/>
                </a:schemeClr>
              </a:solidFill>
              <a:latin typeface="Arial" panose="020B0604020202020204" pitchFamily="34" charset="0"/>
              <a:cs typeface="Arial" panose="020B0604020202020204" pitchFamily="34" charset="0"/>
            </a:endParaRPr>
          </a:p>
          <a:p>
            <a:pPr marL="0" indent="0">
              <a:lnSpc>
                <a:spcPct val="107000"/>
              </a:lnSpc>
              <a:spcAft>
                <a:spcPts val="800"/>
              </a:spcAft>
              <a:buNone/>
            </a:pPr>
            <a:r>
              <a:rPr lang="en-US" sz="2200" b="1" dirty="0">
                <a:solidFill>
                  <a:schemeClr val="tx1">
                    <a:lumMod val="75000"/>
                    <a:lumOff val="25000"/>
                  </a:schemeClr>
                </a:solidFill>
                <a:latin typeface="Arial" panose="020B0604020202020204" pitchFamily="34" charset="0"/>
                <a:cs typeface="Arial" panose="020B0604020202020204" pitchFamily="34" charset="0"/>
              </a:rPr>
              <a:t>Send request to </a:t>
            </a:r>
            <a:r>
              <a:rPr lang="en-US" sz="2000" dirty="0">
                <a:solidFill>
                  <a:schemeClr val="tx1">
                    <a:lumMod val="75000"/>
                    <a:lumOff val="25000"/>
                  </a:schemeClr>
                </a:solidFill>
                <a:latin typeface="Arial" panose="020B0604020202020204" pitchFamily="34" charset="0"/>
                <a:cs typeface="Arial" panose="020B0604020202020204" pitchFamily="34" charset="0"/>
                <a:hlinkClick r:id="rId3"/>
              </a:rPr>
              <a:t>marketing@kic.kz</a:t>
            </a: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marL="0" indent="0">
              <a:lnSpc>
                <a:spcPct val="107000"/>
              </a:lnSpc>
              <a:spcAft>
                <a:spcPts val="800"/>
              </a:spcAft>
              <a:buNone/>
            </a:pPr>
            <a:endParaRPr lang="en-US" dirty="0">
              <a:solidFill>
                <a:schemeClr val="tx1">
                  <a:lumMod val="75000"/>
                  <a:lumOff val="25000"/>
                </a:schemeClr>
              </a:solidFill>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p:txBody>
      </p:sp>
      <p:sp>
        <p:nvSpPr>
          <p:cNvPr id="8" name="Объект 7"/>
          <p:cNvSpPr>
            <a:spLocks noGrp="1"/>
          </p:cNvSpPr>
          <p:nvPr>
            <p:ph sz="half" idx="4294967295"/>
          </p:nvPr>
        </p:nvSpPr>
        <p:spPr>
          <a:xfrm>
            <a:off x="4648200" y="1143671"/>
            <a:ext cx="4304986" cy="5328810"/>
          </a:xfrm>
        </p:spPr>
        <p:txBody>
          <a:bodyPr>
            <a:normAutofit fontScale="62500" lnSpcReduction="20000"/>
          </a:bodyPr>
          <a:lstStyle/>
          <a:p>
            <a:pPr marL="0" indent="0">
              <a:buNone/>
            </a:pPr>
            <a:r>
              <a:rPr lang="en-US" sz="3400" b="1" dirty="0">
                <a:solidFill>
                  <a:schemeClr val="tx1">
                    <a:lumMod val="75000"/>
                    <a:lumOff val="25000"/>
                  </a:schemeClr>
                </a:solidFill>
                <a:latin typeface="Arial" panose="020B0604020202020204" pitchFamily="34" charset="0"/>
                <a:cs typeface="Arial" panose="020B0604020202020204" pitchFamily="34" charset="0"/>
              </a:rPr>
              <a:t>Contact details:</a:t>
            </a:r>
          </a:p>
          <a:p>
            <a:pPr marL="0" indent="0">
              <a:buNone/>
            </a:pPr>
            <a:endParaRPr lang="en-US" sz="2200"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r>
              <a:rPr lang="en-US" sz="2200" b="1" i="1" dirty="0" err="1">
                <a:solidFill>
                  <a:schemeClr val="tx1">
                    <a:lumMod val="75000"/>
                    <a:lumOff val="25000"/>
                  </a:schemeClr>
                </a:solidFill>
                <a:latin typeface="Arial" panose="020B0604020202020204" pitchFamily="34" charset="0"/>
                <a:cs typeface="Arial" panose="020B0604020202020204" pitchFamily="34" charset="0"/>
              </a:rPr>
              <a:t>Adil</a:t>
            </a:r>
            <a:r>
              <a:rPr lang="en-US" sz="2200" b="1" i="1" dirty="0">
                <a:solidFill>
                  <a:schemeClr val="tx1">
                    <a:lumMod val="75000"/>
                    <a:lumOff val="25000"/>
                  </a:schemeClr>
                </a:solidFill>
                <a:latin typeface="Arial" panose="020B0604020202020204" pitchFamily="34" charset="0"/>
                <a:cs typeface="Arial" panose="020B0604020202020204" pitchFamily="34" charset="0"/>
              </a:rPr>
              <a:t> </a:t>
            </a:r>
            <a:r>
              <a:rPr lang="en-US" sz="2200" b="1" i="1" dirty="0" err="1">
                <a:solidFill>
                  <a:schemeClr val="tx1">
                    <a:lumMod val="75000"/>
                    <a:lumOff val="25000"/>
                  </a:schemeClr>
                </a:solidFill>
                <a:latin typeface="Arial" panose="020B0604020202020204" pitchFamily="34" charset="0"/>
                <a:cs typeface="Arial" panose="020B0604020202020204" pitchFamily="34" charset="0"/>
              </a:rPr>
              <a:t>Serikbayev</a:t>
            </a:r>
            <a:r>
              <a:rPr lang="en-US" sz="2200" b="1" i="1" dirty="0">
                <a:solidFill>
                  <a:schemeClr val="tx1">
                    <a:lumMod val="75000"/>
                    <a:lumOff val="25000"/>
                  </a:schemeClr>
                </a:solidFill>
                <a:latin typeface="Arial" panose="020B0604020202020204" pitchFamily="34" charset="0"/>
                <a:cs typeface="Arial" panose="020B0604020202020204" pitchFamily="34" charset="0"/>
              </a:rPr>
              <a:t> </a:t>
            </a:r>
            <a:r>
              <a:rPr lang="ru-RU" sz="2200" b="1" i="1" dirty="0">
                <a:solidFill>
                  <a:schemeClr val="tx1">
                    <a:lumMod val="75000"/>
                    <a:lumOff val="25000"/>
                  </a:schemeClr>
                </a:solidFill>
                <a:latin typeface="Arial" panose="020B0604020202020204" pitchFamily="34" charset="0"/>
                <a:cs typeface="Arial" panose="020B0604020202020204" pitchFamily="34" charset="0"/>
              </a:rPr>
              <a:t>(</a:t>
            </a:r>
            <a:r>
              <a:rPr lang="en-US" sz="2200" b="1" i="1" dirty="0">
                <a:solidFill>
                  <a:schemeClr val="tx1">
                    <a:lumMod val="75000"/>
                    <a:lumOff val="25000"/>
                  </a:schemeClr>
                </a:solidFill>
                <a:latin typeface="Arial" panose="020B0604020202020204" pitchFamily="34" charset="0"/>
                <a:cs typeface="Arial" panose="020B0604020202020204" pitchFamily="34" charset="0"/>
              </a:rPr>
              <a:t>Western region, </a:t>
            </a:r>
            <a:r>
              <a:rPr lang="en-US" sz="2200" b="1" i="1" dirty="0" err="1">
                <a:solidFill>
                  <a:schemeClr val="tx1">
                    <a:lumMod val="75000"/>
                    <a:lumOff val="25000"/>
                  </a:schemeClr>
                </a:solidFill>
                <a:latin typeface="Arial" panose="020B0604020202020204" pitchFamily="34" charset="0"/>
                <a:cs typeface="Arial" panose="020B0604020202020204" pitchFamily="34" charset="0"/>
              </a:rPr>
              <a:t>Kostanai</a:t>
            </a:r>
            <a:r>
              <a:rPr lang="en-US" sz="2200" b="1" i="1" dirty="0">
                <a:solidFill>
                  <a:schemeClr val="tx1">
                    <a:lumMod val="75000"/>
                    <a:lumOff val="25000"/>
                  </a:schemeClr>
                </a:solidFill>
                <a:latin typeface="Arial" panose="020B0604020202020204" pitchFamily="34" charset="0"/>
                <a:cs typeface="Arial" panose="020B0604020202020204" pitchFamily="34" charset="0"/>
              </a:rPr>
              <a:t> city</a:t>
            </a:r>
            <a:r>
              <a:rPr lang="ru-RU" sz="2200" b="1" i="1" dirty="0">
                <a:solidFill>
                  <a:schemeClr val="tx1">
                    <a:lumMod val="75000"/>
                    <a:lumOff val="25000"/>
                  </a:schemeClr>
                </a:solidFill>
                <a:latin typeface="Arial" panose="020B0604020202020204" pitchFamily="34" charset="0"/>
                <a:cs typeface="Arial" panose="020B0604020202020204" pitchFamily="34" charset="0"/>
              </a:rPr>
              <a:t>)</a:t>
            </a:r>
          </a:p>
          <a:p>
            <a:pPr marL="0" indent="0">
              <a:buNone/>
            </a:pPr>
            <a:r>
              <a:rPr lang="en-US" sz="2200" dirty="0" err="1">
                <a:solidFill>
                  <a:schemeClr val="tx1">
                    <a:lumMod val="75000"/>
                    <a:lumOff val="25000"/>
                  </a:schemeClr>
                </a:solidFill>
                <a:latin typeface="Arial" panose="020B0604020202020204" pitchFamily="34" charset="0"/>
                <a:cs typeface="Arial" panose="020B0604020202020204" pitchFamily="34" charset="0"/>
              </a:rPr>
              <a:t>tel</a:t>
            </a:r>
            <a:r>
              <a:rPr lang="ru-RU" sz="2200" dirty="0">
                <a:solidFill>
                  <a:schemeClr val="tx1">
                    <a:lumMod val="75000"/>
                    <a:lumOff val="25000"/>
                  </a:schemeClr>
                </a:solidFill>
                <a:latin typeface="Arial" panose="020B0604020202020204" pitchFamily="34" charset="0"/>
                <a:cs typeface="Arial" panose="020B0604020202020204" pitchFamily="34" charset="0"/>
              </a:rPr>
              <a:t>: +7 (701) 888 38 38</a:t>
            </a:r>
          </a:p>
          <a:p>
            <a:pPr marL="0" indent="0">
              <a:buNone/>
            </a:pPr>
            <a:r>
              <a:rPr lang="en-US" sz="2400" dirty="0">
                <a:solidFill>
                  <a:schemeClr val="tx1">
                    <a:lumMod val="75000"/>
                    <a:lumOff val="25000"/>
                  </a:schemeClr>
                </a:solidFill>
                <a:cs typeface="Times New Roman" panose="02020603050405020304" pitchFamily="18" charset="0"/>
              </a:rPr>
              <a:t>e-mail</a:t>
            </a:r>
            <a:r>
              <a:rPr lang="ru-RU" sz="2400" dirty="0">
                <a:solidFill>
                  <a:schemeClr val="tx1">
                    <a:lumMod val="75000"/>
                    <a:lumOff val="25000"/>
                  </a:schemeClr>
                </a:solidFill>
                <a:cs typeface="Times New Roman" panose="02020603050405020304" pitchFamily="18" charset="0"/>
              </a:rPr>
              <a:t>: </a:t>
            </a:r>
            <a:r>
              <a:rPr lang="en-US" sz="2100" dirty="0">
                <a:solidFill>
                  <a:schemeClr val="tx1">
                    <a:lumMod val="75000"/>
                    <a:lumOff val="25000"/>
                  </a:schemeClr>
                </a:solidFill>
                <a:latin typeface="Arial" panose="020B0604020202020204" pitchFamily="34" charset="0"/>
                <a:cs typeface="Arial" panose="020B0604020202020204" pitchFamily="34" charset="0"/>
                <a:hlinkClick r:id="rId4"/>
              </a:rPr>
              <a:t>adil@kic.kz</a:t>
            </a:r>
            <a:r>
              <a:rPr lang="en-US" sz="2100" dirty="0">
                <a:solidFill>
                  <a:schemeClr val="tx1">
                    <a:lumMod val="75000"/>
                    <a:lumOff val="25000"/>
                  </a:schemeClr>
                </a:solidFill>
                <a:latin typeface="Arial" panose="020B0604020202020204" pitchFamily="34" charset="0"/>
                <a:cs typeface="Arial" panose="020B0604020202020204" pitchFamily="34" charset="0"/>
              </a:rPr>
              <a:t>  </a:t>
            </a:r>
          </a:p>
          <a:p>
            <a:pPr marL="0" indent="0">
              <a:buNone/>
            </a:pPr>
            <a:endParaRPr lang="en-US" sz="2200" b="1" i="1"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r>
              <a:rPr lang="en-US" sz="2200" b="1" i="1" dirty="0" err="1">
                <a:solidFill>
                  <a:schemeClr val="tx1">
                    <a:lumMod val="75000"/>
                    <a:lumOff val="25000"/>
                  </a:schemeClr>
                </a:solidFill>
                <a:latin typeface="Arial" panose="020B0604020202020204" pitchFamily="34" charset="0"/>
                <a:cs typeface="Arial" panose="020B0604020202020204" pitchFamily="34" charset="0"/>
              </a:rPr>
              <a:t>Serzhan</a:t>
            </a:r>
            <a:r>
              <a:rPr lang="en-US" sz="2200" b="1" i="1" dirty="0">
                <a:solidFill>
                  <a:schemeClr val="tx1">
                    <a:lumMod val="75000"/>
                    <a:lumOff val="25000"/>
                  </a:schemeClr>
                </a:solidFill>
                <a:latin typeface="Arial" panose="020B0604020202020204" pitchFamily="34" charset="0"/>
                <a:cs typeface="Arial" panose="020B0604020202020204" pitchFamily="34" charset="0"/>
              </a:rPr>
              <a:t> </a:t>
            </a:r>
            <a:r>
              <a:rPr lang="en-US" sz="2200" b="1" i="1" dirty="0" err="1">
                <a:solidFill>
                  <a:schemeClr val="tx1">
                    <a:lumMod val="75000"/>
                    <a:lumOff val="25000"/>
                  </a:schemeClr>
                </a:solidFill>
                <a:latin typeface="Arial" panose="020B0604020202020204" pitchFamily="34" charset="0"/>
                <a:cs typeface="Arial" panose="020B0604020202020204" pitchFamily="34" charset="0"/>
              </a:rPr>
              <a:t>Kapanov</a:t>
            </a:r>
            <a:r>
              <a:rPr lang="en-US" sz="2200" b="1" i="1" dirty="0">
                <a:solidFill>
                  <a:schemeClr val="tx1">
                    <a:lumMod val="75000"/>
                    <a:lumOff val="25000"/>
                  </a:schemeClr>
                </a:solidFill>
                <a:latin typeface="Arial" panose="020B0604020202020204" pitchFamily="34" charset="0"/>
                <a:cs typeface="Arial" panose="020B0604020202020204" pitchFamily="34" charset="0"/>
              </a:rPr>
              <a:t> (Southern and Eastern regions)</a:t>
            </a:r>
            <a:endParaRPr lang="ru-RU" sz="2200" b="1" i="1"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r>
              <a:rPr lang="en-US" sz="2200" dirty="0" err="1">
                <a:solidFill>
                  <a:schemeClr val="tx1">
                    <a:lumMod val="75000"/>
                    <a:lumOff val="25000"/>
                  </a:schemeClr>
                </a:solidFill>
                <a:latin typeface="Arial" panose="020B0604020202020204" pitchFamily="34" charset="0"/>
                <a:cs typeface="Arial" panose="020B0604020202020204" pitchFamily="34" charset="0"/>
              </a:rPr>
              <a:t>tel</a:t>
            </a:r>
            <a:r>
              <a:rPr lang="en-US" sz="2200" dirty="0">
                <a:solidFill>
                  <a:schemeClr val="tx1">
                    <a:lumMod val="75000"/>
                    <a:lumOff val="25000"/>
                  </a:schemeClr>
                </a:solidFill>
                <a:latin typeface="Arial" panose="020B0604020202020204" pitchFamily="34" charset="0"/>
                <a:cs typeface="Arial" panose="020B0604020202020204" pitchFamily="34" charset="0"/>
              </a:rPr>
              <a:t>:   </a:t>
            </a:r>
            <a:r>
              <a:rPr lang="ru-RU" sz="2400" dirty="0">
                <a:solidFill>
                  <a:schemeClr val="tx1">
                    <a:lumMod val="75000"/>
                    <a:lumOff val="25000"/>
                  </a:schemeClr>
                </a:solidFill>
                <a:cs typeface="Times New Roman" panose="02020603050405020304" pitchFamily="18" charset="0"/>
              </a:rPr>
              <a:t>+ 7 701 900 60 18</a:t>
            </a:r>
          </a:p>
          <a:p>
            <a:pPr marL="0" indent="0">
              <a:buNone/>
            </a:pPr>
            <a:r>
              <a:rPr lang="en-US" sz="2200" dirty="0">
                <a:solidFill>
                  <a:schemeClr val="tx1">
                    <a:lumMod val="75000"/>
                    <a:lumOff val="25000"/>
                  </a:schemeClr>
                </a:solidFill>
                <a:latin typeface="Arial" panose="020B0604020202020204" pitchFamily="34" charset="0"/>
                <a:cs typeface="Arial" panose="020B0604020202020204" pitchFamily="34" charset="0"/>
              </a:rPr>
              <a:t>e-mail: </a:t>
            </a:r>
            <a:r>
              <a:rPr lang="en-US" sz="2200" dirty="0">
                <a:solidFill>
                  <a:schemeClr val="tx1">
                    <a:lumMod val="75000"/>
                    <a:lumOff val="25000"/>
                  </a:schemeClr>
                </a:solidFill>
                <a:latin typeface="Arial" panose="020B0604020202020204" pitchFamily="34" charset="0"/>
                <a:cs typeface="Arial" panose="020B0604020202020204" pitchFamily="34" charset="0"/>
                <a:hlinkClick r:id="rId5"/>
              </a:rPr>
              <a:t>serzhan@kic.kz</a:t>
            </a:r>
            <a:endParaRPr lang="en-US" sz="2200"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endParaRPr lang="en-US" sz="1600" b="1" i="1"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r>
              <a:rPr lang="en-US" sz="2200" b="1" i="1" dirty="0" err="1">
                <a:solidFill>
                  <a:schemeClr val="tx1">
                    <a:lumMod val="75000"/>
                    <a:lumOff val="25000"/>
                  </a:schemeClr>
                </a:solidFill>
                <a:latin typeface="Arial" panose="020B0604020202020204" pitchFamily="34" charset="0"/>
                <a:cs typeface="Arial" panose="020B0604020202020204" pitchFamily="34" charset="0"/>
              </a:rPr>
              <a:t>Ainash</a:t>
            </a:r>
            <a:r>
              <a:rPr lang="en-US" sz="2200" b="1" i="1" dirty="0">
                <a:solidFill>
                  <a:schemeClr val="tx1">
                    <a:lumMod val="75000"/>
                    <a:lumOff val="25000"/>
                  </a:schemeClr>
                </a:solidFill>
                <a:latin typeface="Arial" panose="020B0604020202020204" pitchFamily="34" charset="0"/>
                <a:cs typeface="Arial" panose="020B0604020202020204" pitchFamily="34" charset="0"/>
              </a:rPr>
              <a:t> </a:t>
            </a:r>
            <a:r>
              <a:rPr lang="en-US" sz="2200" b="1" i="1" dirty="0" err="1">
                <a:solidFill>
                  <a:schemeClr val="tx1">
                    <a:lumMod val="75000"/>
                    <a:lumOff val="25000"/>
                  </a:schemeClr>
                </a:solidFill>
                <a:latin typeface="Arial" panose="020B0604020202020204" pitchFamily="34" charset="0"/>
                <a:cs typeface="Arial" panose="020B0604020202020204" pitchFamily="34" charset="0"/>
              </a:rPr>
              <a:t>Nurymbetova</a:t>
            </a:r>
            <a:r>
              <a:rPr lang="en-US" sz="2200" b="1" i="1" dirty="0">
                <a:solidFill>
                  <a:schemeClr val="tx1">
                    <a:lumMod val="75000"/>
                    <a:lumOff val="25000"/>
                  </a:schemeClr>
                </a:solidFill>
                <a:latin typeface="Arial" panose="020B0604020202020204" pitchFamily="34" charset="0"/>
                <a:cs typeface="Arial" panose="020B0604020202020204" pitchFamily="34" charset="0"/>
              </a:rPr>
              <a:t> (Northern region, </a:t>
            </a:r>
            <a:r>
              <a:rPr lang="en-US" sz="2200" b="1" i="1" dirty="0" err="1">
                <a:solidFill>
                  <a:schemeClr val="tx1">
                    <a:lumMod val="75000"/>
                    <a:lumOff val="25000"/>
                  </a:schemeClr>
                </a:solidFill>
                <a:latin typeface="Arial" panose="020B0604020202020204" pitchFamily="34" charset="0"/>
                <a:cs typeface="Arial" panose="020B0604020202020204" pitchFamily="34" charset="0"/>
              </a:rPr>
              <a:t>Nur</a:t>
            </a:r>
            <a:r>
              <a:rPr lang="en-US" sz="2200" b="1" i="1" dirty="0">
                <a:solidFill>
                  <a:schemeClr val="tx1">
                    <a:lumMod val="75000"/>
                    <a:lumOff val="25000"/>
                  </a:schemeClr>
                </a:solidFill>
                <a:latin typeface="Arial" panose="020B0604020202020204" pitchFamily="34" charset="0"/>
                <a:cs typeface="Arial" panose="020B0604020202020204" pitchFamily="34" charset="0"/>
              </a:rPr>
              <a:t>-Sultan city)</a:t>
            </a:r>
          </a:p>
          <a:p>
            <a:pPr marL="0" indent="0">
              <a:buNone/>
            </a:pPr>
            <a:r>
              <a:rPr lang="en-US" sz="2200" dirty="0" err="1">
                <a:solidFill>
                  <a:schemeClr val="tx1">
                    <a:lumMod val="75000"/>
                    <a:lumOff val="25000"/>
                  </a:schemeClr>
                </a:solidFill>
                <a:latin typeface="Arial" panose="020B0604020202020204" pitchFamily="34" charset="0"/>
                <a:cs typeface="Arial" panose="020B0604020202020204" pitchFamily="34" charset="0"/>
              </a:rPr>
              <a:t>tel</a:t>
            </a:r>
            <a:r>
              <a:rPr lang="en-US" sz="2200" dirty="0">
                <a:solidFill>
                  <a:schemeClr val="tx1">
                    <a:lumMod val="75000"/>
                    <a:lumOff val="25000"/>
                  </a:schemeClr>
                </a:solidFill>
                <a:latin typeface="Arial" panose="020B0604020202020204" pitchFamily="34" charset="0"/>
                <a:cs typeface="Arial" panose="020B0604020202020204" pitchFamily="34" charset="0"/>
              </a:rPr>
              <a:t>:  </a:t>
            </a:r>
            <a:r>
              <a:rPr lang="ru-RU" sz="2400" dirty="0">
                <a:solidFill>
                  <a:schemeClr val="tx1">
                    <a:lumMod val="75000"/>
                    <a:lumOff val="25000"/>
                  </a:schemeClr>
                </a:solidFill>
                <a:cs typeface="Times New Roman" panose="02020603050405020304" pitchFamily="18" charset="0"/>
              </a:rPr>
              <a:t>+7 775 899 19 89</a:t>
            </a:r>
          </a:p>
          <a:p>
            <a:pPr marL="0" indent="0">
              <a:buNone/>
            </a:pPr>
            <a:r>
              <a:rPr lang="en-US" sz="2100" dirty="0">
                <a:solidFill>
                  <a:schemeClr val="tx1">
                    <a:lumMod val="75000"/>
                    <a:lumOff val="25000"/>
                  </a:schemeClr>
                </a:solidFill>
                <a:latin typeface="Arial" panose="020B0604020202020204" pitchFamily="34" charset="0"/>
                <a:cs typeface="Arial" panose="020B0604020202020204" pitchFamily="34" charset="0"/>
              </a:rPr>
              <a:t>e-mail: </a:t>
            </a:r>
            <a:r>
              <a:rPr lang="en-US" sz="2100" dirty="0">
                <a:solidFill>
                  <a:schemeClr val="tx1">
                    <a:lumMod val="75000"/>
                    <a:lumOff val="25000"/>
                  </a:schemeClr>
                </a:solidFill>
                <a:latin typeface="Arial" panose="020B0604020202020204" pitchFamily="34" charset="0"/>
                <a:cs typeface="Arial" panose="020B0604020202020204" pitchFamily="34" charset="0"/>
                <a:hlinkClick r:id="rId6"/>
              </a:rPr>
              <a:t>ainash@kic.kz</a:t>
            </a:r>
            <a:endParaRPr lang="ru-RU" sz="2100"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endParaRPr lang="ru-RU" sz="2100"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r>
              <a:rPr lang="en-US" sz="2000" b="1" i="1" dirty="0" err="1">
                <a:solidFill>
                  <a:schemeClr val="tx1">
                    <a:lumMod val="75000"/>
                    <a:lumOff val="25000"/>
                  </a:schemeClr>
                </a:solidFill>
                <a:latin typeface="Arial" panose="020B0604020202020204" pitchFamily="34" charset="0"/>
                <a:cs typeface="Arial" panose="020B0604020202020204" pitchFamily="34" charset="0"/>
              </a:rPr>
              <a:t>Rano</a:t>
            </a:r>
            <a:r>
              <a:rPr lang="en-US" sz="2000" b="1" i="1" dirty="0">
                <a:solidFill>
                  <a:schemeClr val="tx1">
                    <a:lumMod val="75000"/>
                    <a:lumOff val="25000"/>
                  </a:schemeClr>
                </a:solidFill>
                <a:latin typeface="Arial" panose="020B0604020202020204" pitchFamily="34" charset="0"/>
                <a:cs typeface="Arial" panose="020B0604020202020204" pitchFamily="34" charset="0"/>
              </a:rPr>
              <a:t> </a:t>
            </a:r>
            <a:r>
              <a:rPr lang="en-US" sz="2000" b="1" i="1" dirty="0" err="1">
                <a:solidFill>
                  <a:schemeClr val="tx1">
                    <a:lumMod val="75000"/>
                    <a:lumOff val="25000"/>
                  </a:schemeClr>
                </a:solidFill>
                <a:latin typeface="Arial" panose="020B0604020202020204" pitchFamily="34" charset="0"/>
                <a:cs typeface="Arial" panose="020B0604020202020204" pitchFamily="34" charset="0"/>
              </a:rPr>
              <a:t>Barayeva</a:t>
            </a:r>
            <a:r>
              <a:rPr lang="en-US" sz="2000" b="1" i="1" dirty="0">
                <a:solidFill>
                  <a:schemeClr val="tx1">
                    <a:lumMod val="75000"/>
                    <a:lumOff val="25000"/>
                  </a:schemeClr>
                </a:solidFill>
                <a:latin typeface="Arial" panose="020B0604020202020204" pitchFamily="34" charset="0"/>
                <a:cs typeface="Arial" panose="020B0604020202020204" pitchFamily="34" charset="0"/>
              </a:rPr>
              <a:t> (Northern region, </a:t>
            </a:r>
            <a:r>
              <a:rPr lang="en-US" sz="2000" b="1" i="1" dirty="0" err="1">
                <a:solidFill>
                  <a:schemeClr val="tx1">
                    <a:lumMod val="75000"/>
                    <a:lumOff val="25000"/>
                  </a:schemeClr>
                </a:solidFill>
                <a:latin typeface="Arial" panose="020B0604020202020204" pitchFamily="34" charset="0"/>
                <a:cs typeface="Arial" panose="020B0604020202020204" pitchFamily="34" charset="0"/>
              </a:rPr>
              <a:t>Nur</a:t>
            </a:r>
            <a:r>
              <a:rPr lang="en-US" sz="2000" b="1" i="1" dirty="0">
                <a:solidFill>
                  <a:schemeClr val="tx1">
                    <a:lumMod val="75000"/>
                    <a:lumOff val="25000"/>
                  </a:schemeClr>
                </a:solidFill>
                <a:latin typeface="Arial" panose="020B0604020202020204" pitchFamily="34" charset="0"/>
                <a:cs typeface="Arial" panose="020B0604020202020204" pitchFamily="34" charset="0"/>
              </a:rPr>
              <a:t>-Sultan city)</a:t>
            </a:r>
          </a:p>
          <a:p>
            <a:pPr marL="0" indent="0">
              <a:buNone/>
            </a:pPr>
            <a:r>
              <a:rPr lang="en-US" sz="2000" dirty="0" err="1">
                <a:solidFill>
                  <a:schemeClr val="tx1">
                    <a:lumMod val="75000"/>
                    <a:lumOff val="25000"/>
                  </a:schemeClr>
                </a:solidFill>
                <a:latin typeface="Arial" panose="020B0604020202020204" pitchFamily="34" charset="0"/>
                <a:cs typeface="Arial" panose="020B0604020202020204" pitchFamily="34" charset="0"/>
              </a:rPr>
              <a:t>tel</a:t>
            </a:r>
            <a:r>
              <a:rPr lang="en-US" sz="2000" dirty="0">
                <a:solidFill>
                  <a:schemeClr val="tx1">
                    <a:lumMod val="75000"/>
                    <a:lumOff val="25000"/>
                  </a:schemeClr>
                </a:solidFill>
                <a:latin typeface="Arial" panose="020B0604020202020204" pitchFamily="34" charset="0"/>
                <a:cs typeface="Arial" panose="020B0604020202020204" pitchFamily="34" charset="0"/>
              </a:rPr>
              <a:t>:   </a:t>
            </a:r>
            <a:r>
              <a:rPr lang="ru-RU" sz="2000" dirty="0">
                <a:solidFill>
                  <a:schemeClr val="tx1">
                    <a:lumMod val="75000"/>
                    <a:lumOff val="25000"/>
                  </a:schemeClr>
                </a:solidFill>
                <a:latin typeface="Arial" panose="020B0604020202020204" pitchFamily="34" charset="0"/>
                <a:cs typeface="Arial" panose="020B0604020202020204" pitchFamily="34" charset="0"/>
              </a:rPr>
              <a:t>+7 </a:t>
            </a:r>
            <a:r>
              <a:rPr lang="en-US" sz="2000" dirty="0">
                <a:solidFill>
                  <a:schemeClr val="tx1">
                    <a:lumMod val="75000"/>
                    <a:lumOff val="25000"/>
                  </a:schemeClr>
                </a:solidFill>
                <a:latin typeface="Arial" panose="020B0604020202020204" pitchFamily="34" charset="0"/>
                <a:cs typeface="Arial" panose="020B0604020202020204" pitchFamily="34" charset="0"/>
              </a:rPr>
              <a:t>(</a:t>
            </a:r>
            <a:r>
              <a:rPr lang="ru-RU" sz="2000" dirty="0">
                <a:solidFill>
                  <a:schemeClr val="tx1">
                    <a:lumMod val="75000"/>
                    <a:lumOff val="25000"/>
                  </a:schemeClr>
                </a:solidFill>
                <a:latin typeface="Arial" panose="020B0604020202020204" pitchFamily="34" charset="0"/>
                <a:cs typeface="Arial" panose="020B0604020202020204" pitchFamily="34" charset="0"/>
              </a:rPr>
              <a:t>7</a:t>
            </a:r>
            <a:r>
              <a:rPr lang="en-US" sz="2000" dirty="0">
                <a:solidFill>
                  <a:schemeClr val="tx1">
                    <a:lumMod val="75000"/>
                    <a:lumOff val="25000"/>
                  </a:schemeClr>
                </a:solidFill>
                <a:latin typeface="Arial" panose="020B0604020202020204" pitchFamily="34" charset="0"/>
                <a:cs typeface="Arial" panose="020B0604020202020204" pitchFamily="34" charset="0"/>
              </a:rPr>
              <a:t>01)</a:t>
            </a:r>
            <a:r>
              <a:rPr lang="ru-RU" sz="2000" dirty="0">
                <a:solidFill>
                  <a:schemeClr val="tx1">
                    <a:lumMod val="75000"/>
                    <a:lumOff val="25000"/>
                  </a:schemeClr>
                </a:solidFill>
                <a:latin typeface="Arial" panose="020B0604020202020204" pitchFamily="34" charset="0"/>
                <a:cs typeface="Arial" panose="020B0604020202020204" pitchFamily="34" charset="0"/>
              </a:rPr>
              <a:t> </a:t>
            </a:r>
            <a:r>
              <a:rPr lang="en-US" sz="2000" dirty="0">
                <a:solidFill>
                  <a:schemeClr val="tx1">
                    <a:lumMod val="75000"/>
                    <a:lumOff val="25000"/>
                  </a:schemeClr>
                </a:solidFill>
                <a:latin typeface="Arial" panose="020B0604020202020204" pitchFamily="34" charset="0"/>
                <a:cs typeface="Arial" panose="020B0604020202020204" pitchFamily="34" charset="0"/>
              </a:rPr>
              <a:t>208 07 71</a:t>
            </a:r>
            <a:endParaRPr lang="ru-RU" sz="2000"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r>
              <a:rPr lang="en-US" sz="2000" dirty="0">
                <a:solidFill>
                  <a:schemeClr val="tx1">
                    <a:lumMod val="75000"/>
                    <a:lumOff val="25000"/>
                  </a:schemeClr>
                </a:solidFill>
                <a:latin typeface="Arial" panose="020B0604020202020204" pitchFamily="34" charset="0"/>
                <a:cs typeface="Arial" panose="020B0604020202020204" pitchFamily="34" charset="0"/>
              </a:rPr>
              <a:t>e-mail: </a:t>
            </a:r>
            <a:r>
              <a:rPr lang="en-US" sz="2000" dirty="0">
                <a:solidFill>
                  <a:schemeClr val="tx1">
                    <a:lumMod val="75000"/>
                    <a:lumOff val="25000"/>
                  </a:schemeClr>
                </a:solidFill>
                <a:latin typeface="Arial" panose="020B0604020202020204" pitchFamily="34" charset="0"/>
                <a:cs typeface="Arial" panose="020B0604020202020204" pitchFamily="34" charset="0"/>
                <a:hlinkClick r:id="rId7"/>
              </a:rPr>
              <a:t>rano@kic.kz</a:t>
            </a: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marL="0" indent="0" algn="just">
              <a:buNone/>
            </a:pPr>
            <a:r>
              <a:rPr lang="en-US" sz="2400" b="1" i="1" dirty="0">
                <a:solidFill>
                  <a:schemeClr val="tx1">
                    <a:lumMod val="75000"/>
                    <a:lumOff val="25000"/>
                  </a:schemeClr>
                </a:solidFill>
                <a:cs typeface="Times New Roman" panose="02020603050405020304" pitchFamily="18" charset="0"/>
              </a:rPr>
              <a:t>Inkar</a:t>
            </a:r>
            <a:r>
              <a:rPr lang="ru-RU" sz="2400" b="1" i="1" dirty="0">
                <a:solidFill>
                  <a:schemeClr val="tx1">
                    <a:lumMod val="75000"/>
                    <a:lumOff val="25000"/>
                  </a:schemeClr>
                </a:solidFill>
                <a:cs typeface="Times New Roman" panose="02020603050405020304" pitchFamily="18" charset="0"/>
              </a:rPr>
              <a:t> </a:t>
            </a:r>
            <a:r>
              <a:rPr lang="en-US" sz="2400" b="1" i="1" dirty="0">
                <a:solidFill>
                  <a:schemeClr val="tx1">
                    <a:lumMod val="75000"/>
                    <a:lumOff val="25000"/>
                  </a:schemeClr>
                </a:solidFill>
                <a:cs typeface="Times New Roman" panose="02020603050405020304" pitchFamily="18" charset="0"/>
              </a:rPr>
              <a:t>Alimbekova</a:t>
            </a:r>
            <a:r>
              <a:rPr lang="ru-RU" sz="2400" b="1" i="1" dirty="0">
                <a:solidFill>
                  <a:schemeClr val="tx1">
                    <a:lumMod val="75000"/>
                    <a:lumOff val="25000"/>
                  </a:schemeClr>
                </a:solidFill>
                <a:cs typeface="Times New Roman" panose="02020603050405020304" pitchFamily="18" charset="0"/>
              </a:rPr>
              <a:t> (</a:t>
            </a:r>
            <a:r>
              <a:rPr lang="en-US" sz="2400" b="1" i="1" dirty="0">
                <a:solidFill>
                  <a:schemeClr val="tx1">
                    <a:lumMod val="75000"/>
                    <a:lumOff val="25000"/>
                  </a:schemeClr>
                </a:solidFill>
                <a:cs typeface="Times New Roman" panose="02020603050405020304" pitchFamily="18" charset="0"/>
              </a:rPr>
              <a:t>Almaty city</a:t>
            </a:r>
            <a:r>
              <a:rPr lang="ru-RU" sz="2400" b="1" i="1" dirty="0">
                <a:solidFill>
                  <a:schemeClr val="tx1">
                    <a:lumMod val="75000"/>
                    <a:lumOff val="25000"/>
                  </a:schemeClr>
                </a:solidFill>
                <a:cs typeface="Times New Roman" panose="02020603050405020304" pitchFamily="18" charset="0"/>
              </a:rPr>
              <a:t>)</a:t>
            </a:r>
          </a:p>
          <a:p>
            <a:pPr marL="0" indent="0">
              <a:buNone/>
            </a:pPr>
            <a:r>
              <a:rPr lang="en-US" sz="2400" dirty="0" err="1">
                <a:solidFill>
                  <a:schemeClr val="tx1">
                    <a:lumMod val="75000"/>
                    <a:lumOff val="25000"/>
                  </a:schemeClr>
                </a:solidFill>
                <a:cs typeface="Times New Roman" panose="02020603050405020304" pitchFamily="18" charset="0"/>
              </a:rPr>
              <a:t>tel</a:t>
            </a:r>
            <a:r>
              <a:rPr lang="ru-RU" sz="2400" dirty="0">
                <a:solidFill>
                  <a:schemeClr val="tx1">
                    <a:lumMod val="75000"/>
                    <a:lumOff val="25000"/>
                  </a:schemeClr>
                </a:solidFill>
                <a:cs typeface="Times New Roman" panose="02020603050405020304" pitchFamily="18" charset="0"/>
              </a:rPr>
              <a:t>: +7 </a:t>
            </a:r>
            <a:r>
              <a:rPr lang="en-US" sz="2400" dirty="0">
                <a:solidFill>
                  <a:schemeClr val="tx1">
                    <a:lumMod val="75000"/>
                    <a:lumOff val="25000"/>
                  </a:schemeClr>
                </a:solidFill>
                <a:cs typeface="Times New Roman" panose="02020603050405020304" pitchFamily="18" charset="0"/>
              </a:rPr>
              <a:t>(707)</a:t>
            </a:r>
            <a:r>
              <a:rPr lang="ru-RU" sz="2400" dirty="0">
                <a:solidFill>
                  <a:schemeClr val="tx1">
                    <a:lumMod val="75000"/>
                    <a:lumOff val="25000"/>
                  </a:schemeClr>
                </a:solidFill>
                <a:cs typeface="Times New Roman" panose="02020603050405020304" pitchFamily="18" charset="0"/>
              </a:rPr>
              <a:t> </a:t>
            </a:r>
            <a:r>
              <a:rPr lang="en-US" sz="2400" dirty="0">
                <a:solidFill>
                  <a:schemeClr val="tx1">
                    <a:lumMod val="75000"/>
                    <a:lumOff val="25000"/>
                  </a:schemeClr>
                </a:solidFill>
                <a:cs typeface="Times New Roman" panose="02020603050405020304" pitchFamily="18" charset="0"/>
              </a:rPr>
              <a:t>112 34 30</a:t>
            </a:r>
            <a:endParaRPr lang="ru-RU" sz="2400" dirty="0">
              <a:solidFill>
                <a:schemeClr val="tx1">
                  <a:lumMod val="75000"/>
                  <a:lumOff val="25000"/>
                </a:schemeClr>
              </a:solidFill>
              <a:cs typeface="Times New Roman" panose="02020603050405020304" pitchFamily="18" charset="0"/>
            </a:endParaRPr>
          </a:p>
          <a:p>
            <a:pPr marL="0" indent="0">
              <a:buNone/>
            </a:pPr>
            <a:r>
              <a:rPr lang="en-US" sz="2400" dirty="0">
                <a:solidFill>
                  <a:schemeClr val="tx1">
                    <a:lumMod val="75000"/>
                    <a:lumOff val="25000"/>
                  </a:schemeClr>
                </a:solidFill>
                <a:cs typeface="Times New Roman" panose="02020603050405020304" pitchFamily="18" charset="0"/>
              </a:rPr>
              <a:t>E-mail</a:t>
            </a:r>
            <a:r>
              <a:rPr lang="ru-RU" sz="2400" dirty="0">
                <a:solidFill>
                  <a:schemeClr val="tx1">
                    <a:lumMod val="75000"/>
                    <a:lumOff val="25000"/>
                  </a:schemeClr>
                </a:solidFill>
                <a:cs typeface="Times New Roman" panose="02020603050405020304" pitchFamily="18" charset="0"/>
              </a:rPr>
              <a:t>: </a:t>
            </a:r>
            <a:r>
              <a:rPr lang="en-US" sz="2400" dirty="0">
                <a:solidFill>
                  <a:schemeClr val="tx1">
                    <a:lumMod val="75000"/>
                    <a:lumOff val="25000"/>
                  </a:schemeClr>
                </a:solidFill>
                <a:cs typeface="Times New Roman" panose="02020603050405020304" pitchFamily="18" charset="0"/>
                <a:hlinkClick r:id="rId7"/>
              </a:rPr>
              <a:t>inkar@kic.kz</a:t>
            </a:r>
            <a:r>
              <a:rPr lang="en-US" sz="2400" dirty="0">
                <a:solidFill>
                  <a:schemeClr val="tx1">
                    <a:lumMod val="75000"/>
                    <a:lumOff val="25000"/>
                  </a:schemeClr>
                </a:solidFill>
                <a:cs typeface="Times New Roman" panose="02020603050405020304" pitchFamily="18" charset="0"/>
              </a:rPr>
              <a:t>  </a:t>
            </a:r>
          </a:p>
          <a:p>
            <a:pPr marL="0" indent="0">
              <a:buNone/>
            </a:pPr>
            <a:endParaRPr lang="en-US" sz="2100"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endParaRPr lang="en-US" sz="2100"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endParaRPr lang="ru-RU" sz="1600" dirty="0">
              <a:latin typeface="Arial" panose="020B0604020202020204" pitchFamily="34" charset="0"/>
              <a:cs typeface="Arial" panose="020B0604020202020204" pitchFamily="34" charset="0"/>
            </a:endParaRPr>
          </a:p>
        </p:txBody>
      </p:sp>
      <p:sp>
        <p:nvSpPr>
          <p:cNvPr id="10" name="Заголовок 2"/>
          <p:cNvSpPr txBox="1">
            <a:spLocks/>
          </p:cNvSpPr>
          <p:nvPr/>
        </p:nvSpPr>
        <p:spPr>
          <a:xfrm>
            <a:off x="494986" y="385519"/>
            <a:ext cx="6477000" cy="457200"/>
          </a:xfrm>
          <a:prstGeom prst="rect">
            <a:avLst/>
          </a:prstGeom>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ln/>
                <a:solidFill>
                  <a:schemeClr val="accent3"/>
                </a:solidFill>
                <a:latin typeface="Arial" panose="020B0604020202020204" pitchFamily="34" charset="0"/>
                <a:cs typeface="Arial" panose="020B0604020202020204" pitchFamily="34" charset="0"/>
              </a:rPr>
              <a:t>Contact us</a:t>
            </a:r>
            <a:endParaRPr lang="ru-RU" sz="2000" b="1" dirty="0">
              <a:ln/>
              <a:solidFill>
                <a:schemeClr val="accent3"/>
              </a:solidFill>
              <a:latin typeface="Arial" panose="020B0604020202020204" pitchFamily="34" charset="0"/>
              <a:cs typeface="Arial" panose="020B0604020202020204" pitchFamily="34" charset="0"/>
            </a:endParaRPr>
          </a:p>
        </p:txBody>
      </p:sp>
      <p:pic>
        <p:nvPicPr>
          <p:cNvPr id="1028" name="Picture 4" descr="http://www.umex.kz/cms/image.php?w=210&amp;h=157&amp;image=/cms/uploads/file_1406091407_8043305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3730623"/>
            <a:ext cx="3505200" cy="262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092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57200" y="533400"/>
            <a:ext cx="7315200" cy="457200"/>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sz="2000" dirty="0">
                <a:ln/>
                <a:solidFill>
                  <a:schemeClr val="accent3"/>
                </a:solidFill>
                <a:latin typeface="Arial" panose="020B0604020202020204" pitchFamily="34" charset="0"/>
                <a:cs typeface="Arial" panose="020B0604020202020204" pitchFamily="34" charset="0"/>
              </a:rPr>
              <a:t>Kazakhstan </a:t>
            </a:r>
            <a:r>
              <a:rPr lang="en-US" sz="2000" dirty="0" err="1">
                <a:ln/>
                <a:solidFill>
                  <a:schemeClr val="accent3"/>
                </a:solidFill>
                <a:latin typeface="Arial" panose="020B0604020202020204" pitchFamily="34" charset="0"/>
                <a:cs typeface="Arial" panose="020B0604020202020204" pitchFamily="34" charset="0"/>
              </a:rPr>
              <a:t>Ijara</a:t>
            </a:r>
            <a:r>
              <a:rPr lang="en-US" sz="2000" dirty="0">
                <a:ln/>
                <a:solidFill>
                  <a:schemeClr val="accent3"/>
                </a:solidFill>
                <a:latin typeface="Arial" panose="020B0604020202020204" pitchFamily="34" charset="0"/>
                <a:cs typeface="Arial" panose="020B0604020202020204" pitchFamily="34" charset="0"/>
              </a:rPr>
              <a:t> Company</a:t>
            </a:r>
            <a:r>
              <a:rPr lang="ru-RU" sz="2000" dirty="0">
                <a:ln/>
                <a:solidFill>
                  <a:schemeClr val="accent3"/>
                </a:solidFill>
                <a:latin typeface="Arial" panose="020B0604020202020204" pitchFamily="34" charset="0"/>
                <a:cs typeface="Arial" panose="020B0604020202020204" pitchFamily="34" charset="0"/>
              </a:rPr>
              <a:t> </a:t>
            </a:r>
            <a:r>
              <a:rPr lang="en-US" sz="2000" dirty="0">
                <a:ln/>
                <a:solidFill>
                  <a:schemeClr val="accent3"/>
                </a:solidFill>
                <a:latin typeface="Arial" panose="020B0604020202020204" pitchFamily="34" charset="0"/>
                <a:cs typeface="Arial" panose="020B0604020202020204" pitchFamily="34" charset="0"/>
              </a:rPr>
              <a:t>JSC (further – KIC Leasing)</a:t>
            </a:r>
            <a:endParaRPr lang="ru-RU" sz="2000" dirty="0">
              <a:ln/>
              <a:solidFill>
                <a:schemeClr val="accent3"/>
              </a:solidFill>
              <a:latin typeface="Arial" panose="020B0604020202020204" pitchFamily="34" charset="0"/>
              <a:cs typeface="Arial" panose="020B0604020202020204" pitchFamily="34" charset="0"/>
            </a:endParaRPr>
          </a:p>
        </p:txBody>
      </p:sp>
      <p:sp>
        <p:nvSpPr>
          <p:cNvPr id="4" name="Объект 3"/>
          <p:cNvSpPr>
            <a:spLocks noGrp="1"/>
          </p:cNvSpPr>
          <p:nvPr>
            <p:ph idx="1"/>
          </p:nvPr>
        </p:nvSpPr>
        <p:spPr>
          <a:xfrm>
            <a:off x="609600" y="1447800"/>
            <a:ext cx="8229600" cy="4191000"/>
          </a:xfrm>
          <a:effectLst>
            <a:glow rad="228600">
              <a:schemeClr val="accent3">
                <a:satMod val="175000"/>
                <a:alpha val="40000"/>
              </a:schemeClr>
            </a:glow>
          </a:effectLst>
        </p:spPr>
        <p:txBody>
          <a:bodyPr>
            <a:noAutofit/>
          </a:bodyPr>
          <a:lstStyle/>
          <a:p>
            <a:pPr algn="just">
              <a:lnSpc>
                <a:spcPct val="150000"/>
              </a:lnSpc>
              <a:buFont typeface="Wingdings" panose="05000000000000000000" pitchFamily="2" charset="2"/>
              <a:buChar char="ü"/>
            </a:pPr>
            <a:r>
              <a:rPr lang="en-US" dirty="0">
                <a:solidFill>
                  <a:schemeClr val="tx1">
                    <a:lumMod val="75000"/>
                    <a:lumOff val="25000"/>
                  </a:schemeClr>
                </a:solidFill>
                <a:latin typeface="Arial" panose="020B0604020202020204" pitchFamily="34" charset="0"/>
                <a:cs typeface="Arial" panose="020B0604020202020204" pitchFamily="34" charset="0"/>
              </a:rPr>
              <a:t>KIC leasing is the first leasing Company providing services of Islamic leasing and </a:t>
            </a:r>
            <a:r>
              <a:rPr lang="en-US" dirty="0" err="1">
                <a:solidFill>
                  <a:schemeClr val="tx1">
                    <a:lumMod val="75000"/>
                    <a:lumOff val="25000"/>
                  </a:schemeClr>
                </a:solidFill>
                <a:latin typeface="Arial" panose="020B0604020202020204" pitchFamily="34" charset="0"/>
                <a:cs typeface="Arial" panose="020B0604020202020204" pitchFamily="34" charset="0"/>
              </a:rPr>
              <a:t>Murabaha</a:t>
            </a:r>
            <a:r>
              <a:rPr lang="en-US" dirty="0">
                <a:solidFill>
                  <a:schemeClr val="tx1">
                    <a:lumMod val="75000"/>
                    <a:lumOff val="25000"/>
                  </a:schemeClr>
                </a:solidFill>
                <a:latin typeface="Arial" panose="020B0604020202020204" pitchFamily="34" charset="0"/>
                <a:cs typeface="Arial" panose="020B0604020202020204" pitchFamily="34" charset="0"/>
              </a:rPr>
              <a:t> (installment sales) in Kazakhstan; </a:t>
            </a:r>
          </a:p>
          <a:p>
            <a:pPr>
              <a:lnSpc>
                <a:spcPct val="150000"/>
              </a:lnSpc>
              <a:buFont typeface="Wingdings" panose="05000000000000000000" pitchFamily="2" charset="2"/>
              <a:buChar char="ü"/>
            </a:pPr>
            <a:r>
              <a:rPr lang="en-US" dirty="0">
                <a:solidFill>
                  <a:schemeClr val="tx1">
                    <a:lumMod val="75000"/>
                    <a:lumOff val="25000"/>
                  </a:schemeClr>
                </a:solidFill>
                <a:latin typeface="Arial" panose="020B0604020202020204" pitchFamily="34" charset="0"/>
                <a:cs typeface="Arial" panose="020B0604020202020204" pitchFamily="34" charset="0"/>
              </a:rPr>
              <a:t>KIC performs its activities in compliance with laws of Republic of Kazakhstan and under Islamic (Sharia) Principles;</a:t>
            </a:r>
          </a:p>
          <a:p>
            <a:pPr>
              <a:lnSpc>
                <a:spcPct val="150000"/>
              </a:lnSpc>
              <a:buFont typeface="Wingdings" panose="05000000000000000000" pitchFamily="2" charset="2"/>
              <a:buChar char="ü"/>
            </a:pPr>
            <a:r>
              <a:rPr lang="en-US" dirty="0">
                <a:solidFill>
                  <a:schemeClr val="tx1">
                    <a:lumMod val="75000"/>
                    <a:lumOff val="25000"/>
                  </a:schemeClr>
                </a:solidFill>
                <a:latin typeface="Arial" panose="020B0604020202020204" pitchFamily="34" charset="0"/>
                <a:cs typeface="Arial" panose="020B0604020202020204" pitchFamily="34" charset="0"/>
              </a:rPr>
              <a:t>Started operation in April 2013;</a:t>
            </a:r>
          </a:p>
          <a:p>
            <a:pPr>
              <a:lnSpc>
                <a:spcPct val="150000"/>
              </a:lnSpc>
              <a:buFont typeface="Wingdings" panose="05000000000000000000" pitchFamily="2" charset="2"/>
              <a:buChar char="ü"/>
            </a:pPr>
            <a:r>
              <a:rPr lang="en-US" dirty="0">
                <a:solidFill>
                  <a:schemeClr val="tx1">
                    <a:lumMod val="75000"/>
                    <a:lumOff val="25000"/>
                  </a:schemeClr>
                </a:solidFill>
                <a:latin typeface="Arial" panose="020B0604020202020204" pitchFamily="34" charset="0"/>
                <a:cs typeface="Arial" panose="020B0604020202020204" pitchFamily="34" charset="0"/>
              </a:rPr>
              <a:t>Head office in Almaty;</a:t>
            </a:r>
          </a:p>
          <a:p>
            <a:pPr>
              <a:lnSpc>
                <a:spcPct val="150000"/>
              </a:lnSpc>
              <a:buFont typeface="Wingdings" panose="05000000000000000000" pitchFamily="2" charset="2"/>
              <a:buChar char="ü"/>
            </a:pPr>
            <a:r>
              <a:rPr lang="en-US" dirty="0">
                <a:solidFill>
                  <a:schemeClr val="tx1">
                    <a:lumMod val="75000"/>
                    <a:lumOff val="25000"/>
                  </a:schemeClr>
                </a:solidFill>
                <a:latin typeface="Arial" panose="020B0604020202020204" pitchFamily="34" charset="0"/>
                <a:cs typeface="Arial" panose="020B0604020202020204" pitchFamily="34" charset="0"/>
              </a:rPr>
              <a:t>As of 31.1</a:t>
            </a:r>
            <a:r>
              <a:rPr lang="ru-RU" dirty="0">
                <a:solidFill>
                  <a:schemeClr val="tx1">
                    <a:lumMod val="75000"/>
                    <a:lumOff val="25000"/>
                  </a:schemeClr>
                </a:solidFill>
                <a:latin typeface="Arial" panose="020B0604020202020204" pitchFamily="34" charset="0"/>
                <a:cs typeface="Arial" panose="020B0604020202020204" pitchFamily="34" charset="0"/>
              </a:rPr>
              <a:t>2</a:t>
            </a:r>
            <a:r>
              <a:rPr lang="en-US" dirty="0">
                <a:solidFill>
                  <a:schemeClr val="tx1">
                    <a:lumMod val="75000"/>
                    <a:lumOff val="25000"/>
                  </a:schemeClr>
                </a:solidFill>
                <a:latin typeface="Arial" panose="020B0604020202020204" pitchFamily="34" charset="0"/>
                <a:cs typeface="Arial" panose="020B0604020202020204" pitchFamily="34" charset="0"/>
              </a:rPr>
              <a:t>.2021 KIC leasing Capital equals KZT 8,4 </a:t>
            </a:r>
            <a:r>
              <a:rPr lang="en-US" dirty="0" err="1">
                <a:solidFill>
                  <a:schemeClr val="tx1">
                    <a:lumMod val="75000"/>
                    <a:lumOff val="25000"/>
                  </a:schemeClr>
                </a:solidFill>
                <a:latin typeface="Arial" panose="020B0604020202020204" pitchFamily="34" charset="0"/>
                <a:cs typeface="Arial" panose="020B0604020202020204" pitchFamily="34" charset="0"/>
              </a:rPr>
              <a:t>bln</a:t>
            </a:r>
            <a:r>
              <a:rPr lang="en-US" dirty="0">
                <a:solidFill>
                  <a:schemeClr val="tx1">
                    <a:lumMod val="75000"/>
                    <a:lumOff val="2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86057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717299925"/>
              </p:ext>
            </p:extLst>
          </p:nvPr>
        </p:nvGraphicFramePr>
        <p:xfrm>
          <a:off x="381000" y="914400"/>
          <a:ext cx="8649022" cy="5867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2"/>
          <p:cNvSpPr txBox="1">
            <a:spLocks/>
          </p:cNvSpPr>
          <p:nvPr/>
        </p:nvSpPr>
        <p:spPr>
          <a:xfrm>
            <a:off x="381000" y="457200"/>
            <a:ext cx="6477000" cy="457200"/>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spcBef>
                <a:spcPct val="0"/>
              </a:spcBef>
              <a:buNone/>
              <a:defRPr sz="1800" b="1" kern="1200">
                <a:solidFill>
                  <a:schemeClr val="tx1"/>
                </a:solidFill>
                <a:latin typeface="+mj-lt"/>
                <a:ea typeface="+mj-ea"/>
                <a:cs typeface="+mj-cs"/>
              </a:defRPr>
            </a:lvl1pPr>
          </a:lstStyle>
          <a:p>
            <a:r>
              <a:rPr lang="en-US" sz="2000" dirty="0">
                <a:ln/>
                <a:solidFill>
                  <a:schemeClr val="accent3"/>
                </a:solidFill>
                <a:latin typeface="Arial" panose="020B0604020202020204" pitchFamily="34" charset="0"/>
                <a:cs typeface="Arial" panose="020B0604020202020204" pitchFamily="34" charset="0"/>
              </a:rPr>
              <a:t>Shareholders structure and information</a:t>
            </a:r>
            <a:endParaRPr lang="ru-RU" sz="2000" dirty="0">
              <a:ln/>
              <a:solidFill>
                <a:schemeClr val="accent3"/>
              </a:solidFill>
              <a:latin typeface="Arial" panose="020B0604020202020204" pitchFamily="34" charset="0"/>
              <a:cs typeface="Arial" panose="020B0604020202020204" pitchFamily="34" charset="0"/>
            </a:endParaRPr>
          </a:p>
        </p:txBody>
      </p:sp>
      <p:sp>
        <p:nvSpPr>
          <p:cNvPr id="3" name="TextBox 2"/>
          <p:cNvSpPr txBox="1"/>
          <p:nvPr/>
        </p:nvSpPr>
        <p:spPr>
          <a:xfrm>
            <a:off x="457200" y="990600"/>
            <a:ext cx="8153400" cy="338554"/>
          </a:xfrm>
          <a:prstGeom prst="rect">
            <a:avLst/>
          </a:prstGeom>
          <a:noFill/>
        </p:spPr>
        <p:txBody>
          <a:bodyPr wrap="square" rtlCol="0">
            <a:spAutoFit/>
          </a:bodyPr>
          <a:lstStyle/>
          <a:p>
            <a:pPr algn="just"/>
            <a:r>
              <a:rPr lang="en-US" sz="1600" dirty="0">
                <a:solidFill>
                  <a:schemeClr val="tx1">
                    <a:lumMod val="75000"/>
                    <a:lumOff val="25000"/>
                  </a:schemeClr>
                </a:solidFill>
                <a:latin typeface="Arial" panose="020B0604020202020204" pitchFamily="34" charset="0"/>
                <a:cs typeface="Arial" panose="020B0604020202020204" pitchFamily="34" charset="0"/>
              </a:rPr>
              <a:t>KIC Leasing has diverse group of international and local investors.</a:t>
            </a:r>
            <a:endParaRPr lang="ru-RU" sz="16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2603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033867704"/>
              </p:ext>
            </p:extLst>
          </p:nvPr>
        </p:nvGraphicFramePr>
        <p:xfrm>
          <a:off x="516653" y="990600"/>
          <a:ext cx="8382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Заголовок 2"/>
          <p:cNvSpPr txBox="1">
            <a:spLocks/>
          </p:cNvSpPr>
          <p:nvPr/>
        </p:nvSpPr>
        <p:spPr>
          <a:xfrm>
            <a:off x="516653" y="457200"/>
            <a:ext cx="6477000" cy="457200"/>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spcBef>
                <a:spcPct val="0"/>
              </a:spcBef>
              <a:buNone/>
              <a:defRPr sz="1800" b="1" kern="1200">
                <a:solidFill>
                  <a:schemeClr val="tx1"/>
                </a:solidFill>
                <a:latin typeface="+mj-lt"/>
                <a:ea typeface="+mj-ea"/>
                <a:cs typeface="+mj-cs"/>
              </a:defRPr>
            </a:lvl1pPr>
          </a:lstStyle>
          <a:p>
            <a:r>
              <a:rPr lang="en-US" sz="2000" dirty="0">
                <a:ln/>
                <a:solidFill>
                  <a:schemeClr val="accent3"/>
                </a:solidFill>
                <a:latin typeface="Arial" panose="020B0604020202020204" pitchFamily="34" charset="0"/>
                <a:cs typeface="Arial" panose="020B0604020202020204" pitchFamily="34" charset="0"/>
              </a:rPr>
              <a:t>KIC Leasing Introduction</a:t>
            </a:r>
            <a:endParaRPr lang="ru-RU" sz="2000" dirty="0">
              <a:ln/>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1363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Объект 3"/>
          <p:cNvSpPr>
            <a:spLocks noGrp="1"/>
          </p:cNvSpPr>
          <p:nvPr>
            <p:ph idx="1"/>
          </p:nvPr>
        </p:nvSpPr>
        <p:spPr>
          <a:xfrm>
            <a:off x="304800" y="1600200"/>
            <a:ext cx="8229600" cy="4525963"/>
          </a:xfrm>
        </p:spPr>
        <p:txBody>
          <a:bodyPr/>
          <a:lstStyle/>
          <a:p>
            <a:pPr algn="just">
              <a:lnSpc>
                <a:spcPct val="150000"/>
              </a:lnSpc>
              <a:buFont typeface="Wingdings" panose="05000000000000000000" pitchFamily="2" charset="2"/>
              <a:buChar char="Ø"/>
            </a:pPr>
            <a:r>
              <a:rPr lang="en-US" dirty="0">
                <a:solidFill>
                  <a:schemeClr val="tx1">
                    <a:lumMod val="75000"/>
                    <a:lumOff val="25000"/>
                  </a:schemeClr>
                </a:solidFill>
                <a:latin typeface="Arial" panose="020B0604020202020204" pitchFamily="34" charset="0"/>
                <a:cs typeface="Arial" panose="020B0604020202020204" pitchFamily="34" charset="0"/>
              </a:rPr>
              <a:t>Legal entities</a:t>
            </a:r>
            <a:r>
              <a:rPr lang="ru-RU" dirty="0">
                <a:solidFill>
                  <a:schemeClr val="tx1">
                    <a:lumMod val="75000"/>
                    <a:lumOff val="25000"/>
                  </a:schemeClr>
                </a:solidFill>
                <a:latin typeface="Arial" panose="020B0604020202020204" pitchFamily="34" charset="0"/>
                <a:cs typeface="Arial" panose="020B0604020202020204" pitchFamily="34" charset="0"/>
              </a:rPr>
              <a:t>, </a:t>
            </a:r>
            <a:r>
              <a:rPr lang="en-US" dirty="0">
                <a:solidFill>
                  <a:schemeClr val="tx1">
                    <a:lumMod val="75000"/>
                    <a:lumOff val="25000"/>
                  </a:schemeClr>
                </a:solidFill>
                <a:latin typeface="Arial" panose="020B0604020202020204" pitchFamily="34" charset="0"/>
                <a:cs typeface="Arial" panose="020B0604020202020204" pitchFamily="34" charset="0"/>
              </a:rPr>
              <a:t>individual entrepreneurs</a:t>
            </a:r>
            <a:r>
              <a:rPr lang="ru-RU" dirty="0">
                <a:solidFill>
                  <a:schemeClr val="tx1">
                    <a:lumMod val="75000"/>
                    <a:lumOff val="25000"/>
                  </a:schemeClr>
                </a:solidFill>
                <a:latin typeface="Arial" panose="020B0604020202020204" pitchFamily="34" charset="0"/>
                <a:cs typeface="Arial" panose="020B0604020202020204" pitchFamily="34" charset="0"/>
              </a:rPr>
              <a:t> </a:t>
            </a:r>
            <a:r>
              <a:rPr lang="en-US" dirty="0">
                <a:solidFill>
                  <a:schemeClr val="tx1">
                    <a:lumMod val="75000"/>
                    <a:lumOff val="25000"/>
                  </a:schemeClr>
                </a:solidFill>
                <a:latin typeface="Arial" panose="020B0604020202020204" pitchFamily="34" charset="0"/>
                <a:cs typeface="Arial" panose="020B0604020202020204" pitchFamily="34" charset="0"/>
              </a:rPr>
              <a:t>and peasant farms;</a:t>
            </a:r>
          </a:p>
          <a:p>
            <a:pPr algn="just">
              <a:buFont typeface="Wingdings" panose="05000000000000000000" pitchFamily="2" charset="2"/>
              <a:buChar char="Ø"/>
            </a:pPr>
            <a:r>
              <a:rPr lang="en-US" dirty="0">
                <a:solidFill>
                  <a:schemeClr val="tx1">
                    <a:lumMod val="75000"/>
                    <a:lumOff val="25000"/>
                  </a:schemeClr>
                </a:solidFill>
                <a:latin typeface="Arial" panose="020B0604020202020204" pitchFamily="34" charset="0"/>
                <a:cs typeface="Arial" panose="020B0604020202020204" pitchFamily="34" charset="0"/>
              </a:rPr>
              <a:t>Companies with good business background and market stance with a good reputation; </a:t>
            </a:r>
          </a:p>
          <a:p>
            <a:pPr algn="just">
              <a:buFont typeface="Wingdings" panose="05000000000000000000" pitchFamily="2" charset="2"/>
              <a:buChar char="Ø"/>
            </a:pPr>
            <a:r>
              <a:rPr lang="en-US" dirty="0">
                <a:solidFill>
                  <a:schemeClr val="tx1">
                    <a:lumMod val="75000"/>
                    <a:lumOff val="25000"/>
                  </a:schemeClr>
                </a:solidFill>
                <a:latin typeface="Arial" panose="020B0604020202020204" pitchFamily="34" charset="0"/>
                <a:cs typeface="Arial" panose="020B0604020202020204" pitchFamily="34" charset="0"/>
              </a:rPr>
              <a:t>Companies having good financial reports and positive cash generation;</a:t>
            </a:r>
          </a:p>
          <a:p>
            <a:pPr lvl="0" algn="just">
              <a:buFont typeface="Wingdings" panose="05000000000000000000" pitchFamily="2" charset="2"/>
              <a:buChar char="Ø"/>
            </a:pPr>
            <a:r>
              <a:rPr lang="en-US" dirty="0">
                <a:solidFill>
                  <a:schemeClr val="tx1">
                    <a:lumMod val="75000"/>
                    <a:lumOff val="25000"/>
                  </a:schemeClr>
                </a:solidFill>
                <a:latin typeface="Arial" panose="020B0604020202020204" pitchFamily="34" charset="0"/>
                <a:cs typeface="Arial" panose="020B0604020202020204" pitchFamily="34" charset="0"/>
              </a:rPr>
              <a:t>Companies that are not start-up (should have 2 years track records)*;</a:t>
            </a:r>
          </a:p>
          <a:p>
            <a:pPr marL="0" indent="0">
              <a:buNone/>
            </a:pPr>
            <a:r>
              <a:rPr lang="en-US" i="1" dirty="0">
                <a:solidFill>
                  <a:schemeClr val="tx1">
                    <a:lumMod val="75000"/>
                    <a:lumOff val="25000"/>
                  </a:schemeClr>
                </a:solidFill>
                <a:latin typeface="Arial" panose="020B0604020202020204" pitchFamily="34" charset="0"/>
                <a:cs typeface="Arial" panose="020B0604020202020204" pitchFamily="34" charset="0"/>
              </a:rPr>
              <a:t>      Companies with less than 2 years track records can be assessed on case basis.</a:t>
            </a:r>
          </a:p>
          <a:p>
            <a:pPr marL="0" indent="0">
              <a:buNone/>
            </a:pPr>
            <a:endParaRPr lang="ru-RU" i="1" dirty="0">
              <a:solidFill>
                <a:schemeClr val="tx1">
                  <a:lumMod val="75000"/>
                  <a:lumOff val="25000"/>
                </a:schemeClr>
              </a:solidFill>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r>
              <a:rPr lang="en-US" dirty="0">
                <a:solidFill>
                  <a:schemeClr val="tx1">
                    <a:lumMod val="75000"/>
                    <a:lumOff val="25000"/>
                  </a:schemeClr>
                </a:solidFill>
                <a:latin typeface="Arial" panose="020B0604020202020204" pitchFamily="34" charset="0"/>
                <a:cs typeface="Arial" panose="020B0604020202020204" pitchFamily="34" charset="0"/>
              </a:rPr>
              <a:t>KIC do not provide leasing services to the legal entities and individual entrepreneurs, that have activity in </a:t>
            </a:r>
            <a:r>
              <a:rPr lang="en-US" b="1" dirty="0">
                <a:solidFill>
                  <a:schemeClr val="tx1">
                    <a:lumMod val="75000"/>
                    <a:lumOff val="25000"/>
                  </a:schemeClr>
                </a:solidFill>
                <a:latin typeface="Arial" panose="020B0604020202020204" pitchFamily="34" charset="0"/>
                <a:cs typeface="Arial" panose="020B0604020202020204" pitchFamily="34" charset="0"/>
              </a:rPr>
              <a:t>gambling, production or trade facility in alcohol and tobacco</a:t>
            </a:r>
            <a:r>
              <a:rPr lang="en-US" dirty="0">
                <a:solidFill>
                  <a:schemeClr val="tx1">
                    <a:lumMod val="75000"/>
                    <a:lumOff val="25000"/>
                  </a:schemeClr>
                </a:solidFill>
                <a:latin typeface="Arial" panose="020B0604020202020204" pitchFamily="34" charset="0"/>
                <a:cs typeface="Arial" panose="020B0604020202020204" pitchFamily="34" charset="0"/>
              </a:rPr>
              <a:t>.</a:t>
            </a:r>
          </a:p>
          <a:p>
            <a:pPr marL="0" indent="0">
              <a:buNone/>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p:txBody>
      </p:sp>
      <p:sp>
        <p:nvSpPr>
          <p:cNvPr id="5" name="Заголовок 2"/>
          <p:cNvSpPr txBox="1">
            <a:spLocks/>
          </p:cNvSpPr>
          <p:nvPr/>
        </p:nvSpPr>
        <p:spPr>
          <a:xfrm>
            <a:off x="457200" y="609600"/>
            <a:ext cx="6477000" cy="457200"/>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spcBef>
                <a:spcPct val="0"/>
              </a:spcBef>
              <a:buNone/>
              <a:defRPr sz="1800" b="1" kern="1200">
                <a:solidFill>
                  <a:schemeClr val="tx1"/>
                </a:solidFill>
                <a:latin typeface="+mj-lt"/>
                <a:ea typeface="+mj-ea"/>
                <a:cs typeface="+mj-cs"/>
              </a:defRPr>
            </a:lvl1pPr>
          </a:lstStyle>
          <a:p>
            <a:r>
              <a:rPr lang="en-US" sz="2400" dirty="0">
                <a:ln/>
                <a:solidFill>
                  <a:schemeClr val="accent3"/>
                </a:solidFill>
                <a:latin typeface="Arial" panose="020B0604020202020204" pitchFamily="34" charset="0"/>
                <a:cs typeface="Arial" panose="020B0604020202020204" pitchFamily="34" charset="0"/>
              </a:rPr>
              <a:t>KIC Leasing Target Clients</a:t>
            </a:r>
            <a:endParaRPr lang="ru-RU" sz="2400" dirty="0">
              <a:ln/>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1281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Объект 3"/>
          <p:cNvSpPr>
            <a:spLocks noGrp="1"/>
          </p:cNvSpPr>
          <p:nvPr>
            <p:ph idx="1"/>
          </p:nvPr>
        </p:nvSpPr>
        <p:spPr>
          <a:xfrm>
            <a:off x="381000" y="1600200"/>
            <a:ext cx="8229600" cy="4525963"/>
          </a:xfrm>
        </p:spPr>
        <p:txBody>
          <a:bodyPr>
            <a:normAutofit/>
          </a:bodyPr>
          <a:lstStyle/>
          <a:p>
            <a:pPr>
              <a:lnSpc>
                <a:spcPct val="150000"/>
              </a:lnSpc>
              <a:buFont typeface="Wingdings" panose="05000000000000000000" pitchFamily="2" charset="2"/>
              <a:buChar char="ü"/>
            </a:pPr>
            <a:r>
              <a:rPr lang="en-US" dirty="0">
                <a:solidFill>
                  <a:schemeClr val="tx1">
                    <a:lumMod val="75000"/>
                    <a:lumOff val="25000"/>
                  </a:schemeClr>
                </a:solidFill>
                <a:latin typeface="Arial" panose="020B0604020202020204" pitchFamily="34" charset="0"/>
                <a:cs typeface="Arial" panose="020B0604020202020204" pitchFamily="34" charset="0"/>
              </a:rPr>
              <a:t>Maturity: 37+ months;</a:t>
            </a:r>
          </a:p>
          <a:p>
            <a:pPr>
              <a:lnSpc>
                <a:spcPct val="150000"/>
              </a:lnSpc>
              <a:buFont typeface="Wingdings" panose="05000000000000000000" pitchFamily="2" charset="2"/>
              <a:buChar char="ü"/>
            </a:pPr>
            <a:r>
              <a:rPr lang="en-US" dirty="0">
                <a:solidFill>
                  <a:schemeClr val="tx1">
                    <a:lumMod val="75000"/>
                    <a:lumOff val="25000"/>
                  </a:schemeClr>
                </a:solidFill>
                <a:latin typeface="Arial" panose="020B0604020202020204" pitchFamily="34" charset="0"/>
                <a:cs typeface="Arial" panose="020B0604020202020204" pitchFamily="34" charset="0"/>
              </a:rPr>
              <a:t>Advance payment by client: min 20%;</a:t>
            </a:r>
          </a:p>
          <a:p>
            <a:pPr>
              <a:lnSpc>
                <a:spcPct val="150000"/>
              </a:lnSpc>
              <a:buFont typeface="Wingdings" panose="05000000000000000000" pitchFamily="2" charset="2"/>
              <a:buChar char="ü"/>
            </a:pPr>
            <a:r>
              <a:rPr lang="en-US" dirty="0">
                <a:solidFill>
                  <a:schemeClr val="tx1">
                    <a:lumMod val="75000"/>
                    <a:lumOff val="25000"/>
                  </a:schemeClr>
                </a:solidFill>
                <a:latin typeface="Arial" panose="020B0604020202020204" pitchFamily="34" charset="0"/>
                <a:cs typeface="Arial" panose="020B0604020202020204" pitchFamily="34" charset="0"/>
              </a:rPr>
              <a:t>KIC profit margin: individually</a:t>
            </a:r>
          </a:p>
          <a:p>
            <a:pPr>
              <a:lnSpc>
                <a:spcPct val="150000"/>
              </a:lnSpc>
              <a:buFont typeface="Wingdings" panose="05000000000000000000" pitchFamily="2" charset="2"/>
              <a:buChar char="ü"/>
            </a:pPr>
            <a:r>
              <a:rPr lang="en-US" dirty="0">
                <a:solidFill>
                  <a:schemeClr val="tx1">
                    <a:lumMod val="75000"/>
                    <a:lumOff val="25000"/>
                  </a:schemeClr>
                </a:solidFill>
                <a:latin typeface="Arial" panose="020B0604020202020204" pitchFamily="34" charset="0"/>
                <a:cs typeface="Arial" panose="020B0604020202020204" pitchFamily="34" charset="0"/>
              </a:rPr>
              <a:t>Processing fee: 1% from lease amount;</a:t>
            </a:r>
          </a:p>
          <a:p>
            <a:pPr>
              <a:lnSpc>
                <a:spcPct val="150000"/>
              </a:lnSpc>
              <a:buFont typeface="Wingdings" panose="05000000000000000000" pitchFamily="2" charset="2"/>
              <a:buChar char="ü"/>
            </a:pPr>
            <a:r>
              <a:rPr lang="en-US" dirty="0">
                <a:solidFill>
                  <a:schemeClr val="tx1">
                    <a:lumMod val="75000"/>
                    <a:lumOff val="25000"/>
                  </a:schemeClr>
                </a:solidFill>
                <a:latin typeface="Arial" panose="020B0604020202020204" pitchFamily="34" charset="0"/>
                <a:cs typeface="Arial" panose="020B0604020202020204" pitchFamily="34" charset="0"/>
              </a:rPr>
              <a:t>Full coverage of insurance of the leased asset over the leasing term;</a:t>
            </a:r>
          </a:p>
          <a:p>
            <a:pPr>
              <a:lnSpc>
                <a:spcPct val="150000"/>
              </a:lnSpc>
              <a:buFont typeface="Wingdings" panose="05000000000000000000" pitchFamily="2" charset="2"/>
              <a:buChar char="ü"/>
            </a:pPr>
            <a:r>
              <a:rPr lang="en-US" dirty="0">
                <a:solidFill>
                  <a:schemeClr val="tx1">
                    <a:lumMod val="75000"/>
                    <a:lumOff val="25000"/>
                  </a:schemeClr>
                </a:solidFill>
                <a:latin typeface="Arial" panose="020B0604020202020204" pitchFamily="34" charset="0"/>
                <a:cs typeface="Arial" panose="020B0604020202020204" pitchFamily="34" charset="0"/>
              </a:rPr>
              <a:t>Installation of GPS equipment with a vehicle</a:t>
            </a:r>
            <a:r>
              <a:rPr lang="ru-RU" dirty="0">
                <a:solidFill>
                  <a:schemeClr val="tx1">
                    <a:lumMod val="75000"/>
                    <a:lumOff val="25000"/>
                  </a:schemeClr>
                </a:solidFill>
                <a:latin typeface="Arial" panose="020B0604020202020204" pitchFamily="34" charset="0"/>
                <a:cs typeface="Arial" panose="020B0604020202020204" pitchFamily="34" charset="0"/>
              </a:rPr>
              <a:t> </a:t>
            </a:r>
            <a:r>
              <a:rPr lang="en-US" dirty="0">
                <a:solidFill>
                  <a:schemeClr val="tx1">
                    <a:lumMod val="75000"/>
                    <a:lumOff val="25000"/>
                  </a:schemeClr>
                </a:solidFill>
                <a:latin typeface="Arial" panose="020B0604020202020204" pitchFamily="34" charset="0"/>
                <a:cs typeface="Arial" panose="020B0604020202020204" pitchFamily="34" charset="0"/>
              </a:rPr>
              <a:t>monitoring and tracking system, KIC should have controlling and monitoring rights;</a:t>
            </a:r>
            <a:endParaRPr lang="ru-RU" dirty="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ü"/>
            </a:pPr>
            <a:r>
              <a:rPr lang="en-US" dirty="0">
                <a:solidFill>
                  <a:schemeClr val="tx1">
                    <a:lumMod val="75000"/>
                    <a:lumOff val="25000"/>
                  </a:schemeClr>
                </a:solidFill>
                <a:latin typeface="Arial" panose="020B0604020202020204" pitchFamily="34" charset="0"/>
                <a:cs typeface="Arial" panose="020B0604020202020204" pitchFamily="34" charset="0"/>
              </a:rPr>
              <a:t>Leasing amount from 50,000 USD to 2,000,000 USD*</a:t>
            </a:r>
          </a:p>
          <a:p>
            <a:pPr>
              <a:lnSpc>
                <a:spcPct val="150000"/>
              </a:lnSpc>
              <a:buFont typeface="Wingdings" panose="05000000000000000000" pitchFamily="2" charset="2"/>
              <a:buChar char="ü"/>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0" indent="0">
              <a:lnSpc>
                <a:spcPct val="150000"/>
              </a:lnSpc>
              <a:buNone/>
            </a:pPr>
            <a:r>
              <a:rPr lang="en-US" sz="1400" i="1" dirty="0">
                <a:solidFill>
                  <a:schemeClr val="tx1">
                    <a:lumMod val="75000"/>
                    <a:lumOff val="25000"/>
                  </a:schemeClr>
                </a:solidFill>
                <a:latin typeface="Arial" panose="020B0604020202020204" pitchFamily="34" charset="0"/>
                <a:cs typeface="Arial" panose="020B0604020202020204" pitchFamily="34" charset="0"/>
              </a:rPr>
              <a:t>* Upper limit can be increased depending on the project and customer financial position</a:t>
            </a:r>
          </a:p>
          <a:p>
            <a:pPr>
              <a:lnSpc>
                <a:spcPct val="150000"/>
              </a:lnSpc>
              <a:buFont typeface="Wingdings" panose="05000000000000000000" pitchFamily="2" charset="2"/>
              <a:buChar char="ü"/>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ü"/>
            </a:pPr>
            <a:endParaRPr lang="ru-RU"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p:txBody>
      </p:sp>
      <p:sp>
        <p:nvSpPr>
          <p:cNvPr id="5" name="Заголовок 2"/>
          <p:cNvSpPr txBox="1">
            <a:spLocks/>
          </p:cNvSpPr>
          <p:nvPr/>
        </p:nvSpPr>
        <p:spPr>
          <a:xfrm>
            <a:off x="407796" y="533400"/>
            <a:ext cx="6477000" cy="457200"/>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spcBef>
                <a:spcPct val="0"/>
              </a:spcBef>
              <a:buNone/>
              <a:defRPr sz="1800" b="1" kern="1200">
                <a:solidFill>
                  <a:schemeClr val="tx1"/>
                </a:solidFill>
                <a:latin typeface="+mj-lt"/>
                <a:ea typeface="+mj-ea"/>
                <a:cs typeface="+mj-cs"/>
              </a:defRPr>
            </a:lvl1pPr>
          </a:lstStyle>
          <a:p>
            <a:r>
              <a:rPr lang="en-US" sz="2000" dirty="0">
                <a:ln/>
                <a:solidFill>
                  <a:schemeClr val="accent3"/>
                </a:solidFill>
                <a:latin typeface="Arial" panose="020B0604020202020204" pitchFamily="34" charset="0"/>
                <a:cs typeface="Arial" panose="020B0604020202020204" pitchFamily="34" charset="0"/>
              </a:rPr>
              <a:t>Conditions for Financial Leasing</a:t>
            </a:r>
            <a:endParaRPr lang="ru-RU" sz="2000" dirty="0">
              <a:ln/>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9893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txBox="1">
            <a:spLocks/>
          </p:cNvSpPr>
          <p:nvPr/>
        </p:nvSpPr>
        <p:spPr>
          <a:xfrm>
            <a:off x="407796" y="533400"/>
            <a:ext cx="6477000" cy="457200"/>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spcBef>
                <a:spcPct val="0"/>
              </a:spcBef>
              <a:buNone/>
              <a:defRPr sz="1800" b="1" kern="1200">
                <a:solidFill>
                  <a:schemeClr val="tx1"/>
                </a:solidFill>
                <a:latin typeface="+mj-lt"/>
                <a:ea typeface="+mj-ea"/>
                <a:cs typeface="+mj-cs"/>
              </a:defRPr>
            </a:lvl1pPr>
          </a:lstStyle>
          <a:p>
            <a:r>
              <a:rPr lang="en-US" sz="2000" dirty="0">
                <a:ln/>
                <a:solidFill>
                  <a:schemeClr val="accent3"/>
                </a:solidFill>
                <a:latin typeface="Arial" panose="020B0604020202020204" pitchFamily="34" charset="0"/>
                <a:cs typeface="Arial" panose="020B0604020202020204" pitchFamily="34" charset="0"/>
              </a:rPr>
              <a:t>Conditions for Standard </a:t>
            </a:r>
            <a:r>
              <a:rPr lang="en-US" sz="2000" dirty="0" err="1">
                <a:ln/>
                <a:solidFill>
                  <a:schemeClr val="accent3"/>
                </a:solidFill>
                <a:latin typeface="Arial" panose="020B0604020202020204" pitchFamily="34" charset="0"/>
                <a:cs typeface="Arial" panose="020B0604020202020204" pitchFamily="34" charset="0"/>
              </a:rPr>
              <a:t>Murabaha</a:t>
            </a:r>
            <a:r>
              <a:rPr lang="en-US" sz="2000" dirty="0">
                <a:ln/>
                <a:solidFill>
                  <a:schemeClr val="accent3"/>
                </a:solidFill>
                <a:latin typeface="Arial" panose="020B0604020202020204" pitchFamily="34" charset="0"/>
                <a:cs typeface="Arial" panose="020B0604020202020204" pitchFamily="34" charset="0"/>
              </a:rPr>
              <a:t> </a:t>
            </a:r>
            <a:endParaRPr lang="ru-RU" sz="2000" dirty="0">
              <a:ln/>
              <a:solidFill>
                <a:schemeClr val="accent3"/>
              </a:solidFill>
              <a:latin typeface="Arial" panose="020B0604020202020204" pitchFamily="34" charset="0"/>
              <a:cs typeface="Arial" panose="020B0604020202020204" pitchFamily="34" charset="0"/>
            </a:endParaRPr>
          </a:p>
        </p:txBody>
      </p:sp>
      <p:sp>
        <p:nvSpPr>
          <p:cNvPr id="5" name="Объект 3"/>
          <p:cNvSpPr txBox="1">
            <a:spLocks/>
          </p:cNvSpPr>
          <p:nvPr/>
        </p:nvSpPr>
        <p:spPr>
          <a:xfrm>
            <a:off x="381000" y="1371600"/>
            <a:ext cx="8229600" cy="4754563"/>
          </a:xfrm>
          <a:prstGeom prst="rect">
            <a:avLst/>
          </a:prstGeom>
        </p:spPr>
        <p:txBody>
          <a:bodyPr>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buFont typeface="Wingdings" panose="05000000000000000000" pitchFamily="2" charset="2"/>
              <a:buChar char="ü"/>
            </a:pPr>
            <a:r>
              <a:rPr lang="en-US" sz="3300" dirty="0" err="1">
                <a:solidFill>
                  <a:schemeClr val="tx1">
                    <a:lumMod val="75000"/>
                    <a:lumOff val="25000"/>
                  </a:schemeClr>
                </a:solidFill>
                <a:latin typeface="Arial" panose="020B0604020202020204" pitchFamily="34" charset="0"/>
                <a:cs typeface="Arial" panose="020B0604020202020204" pitchFamily="34" charset="0"/>
              </a:rPr>
              <a:t>Murabaha</a:t>
            </a:r>
            <a:r>
              <a:rPr lang="en-US" sz="3300" dirty="0">
                <a:solidFill>
                  <a:schemeClr val="tx1">
                    <a:lumMod val="75000"/>
                    <a:lumOff val="25000"/>
                  </a:schemeClr>
                </a:solidFill>
                <a:latin typeface="Arial" panose="020B0604020202020204" pitchFamily="34" charset="0"/>
                <a:cs typeface="Arial" panose="020B0604020202020204" pitchFamily="34" charset="0"/>
              </a:rPr>
              <a:t> assets: machinery, equipment, commercial real estate</a:t>
            </a:r>
          </a:p>
          <a:p>
            <a:pPr algn="just">
              <a:lnSpc>
                <a:spcPct val="150000"/>
              </a:lnSpc>
              <a:buFont typeface="Wingdings" panose="05000000000000000000" pitchFamily="2" charset="2"/>
              <a:buChar char="ü"/>
            </a:pPr>
            <a:r>
              <a:rPr lang="en-US" dirty="0">
                <a:solidFill>
                  <a:schemeClr val="tx1">
                    <a:lumMod val="75000"/>
                    <a:lumOff val="25000"/>
                  </a:schemeClr>
                </a:solidFill>
                <a:latin typeface="Arial" panose="020B0604020202020204" pitchFamily="34" charset="0"/>
                <a:cs typeface="Arial" panose="020B0604020202020204" pitchFamily="34" charset="0"/>
              </a:rPr>
              <a:t>Maturity: from 6 to 24 months;</a:t>
            </a:r>
          </a:p>
          <a:p>
            <a:pPr algn="just">
              <a:lnSpc>
                <a:spcPct val="150000"/>
              </a:lnSpc>
              <a:buFont typeface="Wingdings" panose="05000000000000000000" pitchFamily="2" charset="2"/>
              <a:buChar char="ü"/>
            </a:pPr>
            <a:r>
              <a:rPr lang="en-US" dirty="0">
                <a:solidFill>
                  <a:schemeClr val="tx1">
                    <a:lumMod val="75000"/>
                    <a:lumOff val="25000"/>
                  </a:schemeClr>
                </a:solidFill>
                <a:latin typeface="Arial" panose="020B0604020202020204" pitchFamily="34" charset="0"/>
                <a:cs typeface="Arial" panose="020B0604020202020204" pitchFamily="34" charset="0"/>
              </a:rPr>
              <a:t>Advance payment by client: from 20% of asset valu</a:t>
            </a:r>
            <a:r>
              <a:rPr lang="en-US" dirty="0">
                <a:latin typeface="Arial" panose="020B0604020202020204" pitchFamily="34" charset="0"/>
                <a:cs typeface="Arial" panose="020B0604020202020204" pitchFamily="34" charset="0"/>
              </a:rPr>
              <a:t>e;</a:t>
            </a:r>
          </a:p>
          <a:p>
            <a:pPr algn="just">
              <a:lnSpc>
                <a:spcPct val="150000"/>
              </a:lnSpc>
              <a:buFont typeface="Wingdings" panose="05000000000000000000" pitchFamily="2" charset="2"/>
              <a:buChar char="ü"/>
            </a:pPr>
            <a:r>
              <a:rPr lang="en-US" dirty="0">
                <a:solidFill>
                  <a:schemeClr val="tx1">
                    <a:lumMod val="75000"/>
                    <a:lumOff val="25000"/>
                  </a:schemeClr>
                </a:solidFill>
                <a:latin typeface="Arial" panose="020B0604020202020204" pitchFamily="34" charset="0"/>
                <a:cs typeface="Arial" panose="020B0604020202020204" pitchFamily="34" charset="0"/>
              </a:rPr>
              <a:t>KIC profit margin: individually</a:t>
            </a:r>
          </a:p>
          <a:p>
            <a:pPr algn="just">
              <a:lnSpc>
                <a:spcPct val="150000"/>
              </a:lnSpc>
              <a:buFont typeface="Wingdings" panose="05000000000000000000" pitchFamily="2" charset="2"/>
              <a:buChar char="ü"/>
            </a:pPr>
            <a:r>
              <a:rPr lang="en-US" dirty="0">
                <a:solidFill>
                  <a:schemeClr val="tx1">
                    <a:lumMod val="75000"/>
                    <a:lumOff val="25000"/>
                  </a:schemeClr>
                </a:solidFill>
                <a:latin typeface="Arial" panose="020B0604020202020204" pitchFamily="34" charset="0"/>
                <a:cs typeface="Arial" panose="020B0604020202020204" pitchFamily="34" charset="0"/>
              </a:rPr>
              <a:t>Processing fee: up to 1% from lease amount;</a:t>
            </a:r>
          </a:p>
          <a:p>
            <a:pPr algn="just">
              <a:lnSpc>
                <a:spcPct val="150000"/>
              </a:lnSpc>
              <a:buFont typeface="Wingdings" panose="05000000000000000000" pitchFamily="2" charset="2"/>
              <a:buChar char="ü"/>
            </a:pPr>
            <a:r>
              <a:rPr lang="en-US" dirty="0">
                <a:solidFill>
                  <a:schemeClr val="tx1">
                    <a:lumMod val="75000"/>
                    <a:lumOff val="25000"/>
                  </a:schemeClr>
                </a:solidFill>
                <a:latin typeface="Arial" panose="020B0604020202020204" pitchFamily="34" charset="0"/>
                <a:cs typeface="Arial" panose="020B0604020202020204" pitchFamily="34" charset="0"/>
              </a:rPr>
              <a:t>Full coverage of insurance of the leased asset over the leasing term;</a:t>
            </a:r>
          </a:p>
          <a:p>
            <a:pPr algn="just">
              <a:lnSpc>
                <a:spcPct val="150000"/>
              </a:lnSpc>
              <a:buFont typeface="Wingdings" panose="05000000000000000000" pitchFamily="2" charset="2"/>
              <a:buChar char="ü"/>
            </a:pPr>
            <a:r>
              <a:rPr lang="en-US" dirty="0">
                <a:solidFill>
                  <a:schemeClr val="tx1">
                    <a:lumMod val="75000"/>
                    <a:lumOff val="25000"/>
                  </a:schemeClr>
                </a:solidFill>
                <a:latin typeface="Arial" panose="020B0604020202020204" pitchFamily="34" charset="0"/>
                <a:cs typeface="Arial" panose="020B0604020202020204" pitchFamily="34" charset="0"/>
              </a:rPr>
              <a:t>Installation of GPS equipment with a vehicle</a:t>
            </a:r>
            <a:r>
              <a:rPr lang="ru-RU" dirty="0">
                <a:solidFill>
                  <a:schemeClr val="tx1">
                    <a:lumMod val="75000"/>
                    <a:lumOff val="25000"/>
                  </a:schemeClr>
                </a:solidFill>
                <a:latin typeface="Arial" panose="020B0604020202020204" pitchFamily="34" charset="0"/>
                <a:cs typeface="Arial" panose="020B0604020202020204" pitchFamily="34" charset="0"/>
              </a:rPr>
              <a:t> </a:t>
            </a:r>
            <a:r>
              <a:rPr lang="en-US" dirty="0">
                <a:solidFill>
                  <a:schemeClr val="tx1">
                    <a:lumMod val="75000"/>
                    <a:lumOff val="25000"/>
                  </a:schemeClr>
                </a:solidFill>
                <a:latin typeface="Arial" panose="020B0604020202020204" pitchFamily="34" charset="0"/>
                <a:cs typeface="Arial" panose="020B0604020202020204" pitchFamily="34" charset="0"/>
              </a:rPr>
              <a:t>monitoring and tracking system, KIC should have controlling and monitoring rights;</a:t>
            </a:r>
            <a:endParaRPr lang="ru-RU" dirty="0">
              <a:solidFill>
                <a:schemeClr val="tx1">
                  <a:lumMod val="75000"/>
                  <a:lumOff val="25000"/>
                </a:schemeClr>
              </a:solidFill>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ü"/>
            </a:pPr>
            <a:r>
              <a:rPr lang="en-US" dirty="0">
                <a:solidFill>
                  <a:schemeClr val="tx1">
                    <a:lumMod val="75000"/>
                    <a:lumOff val="25000"/>
                  </a:schemeClr>
                </a:solidFill>
                <a:latin typeface="Arial" panose="020B0604020202020204" pitchFamily="34" charset="0"/>
                <a:cs typeface="Arial" panose="020B0604020202020204" pitchFamily="34" charset="0"/>
              </a:rPr>
              <a:t>Amount of financing from 50,000 USD to 2,000,000 USD (*)</a:t>
            </a:r>
          </a:p>
          <a:p>
            <a:pPr>
              <a:lnSpc>
                <a:spcPct val="150000"/>
              </a:lnSpc>
              <a:buFont typeface="Wingdings" panose="05000000000000000000" pitchFamily="2" charset="2"/>
              <a:buChar char="ü"/>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0" indent="0">
              <a:lnSpc>
                <a:spcPct val="150000"/>
              </a:lnSpc>
              <a:buFont typeface="Arial" pitchFamily="34" charset="0"/>
              <a:buNone/>
            </a:pPr>
            <a:r>
              <a:rPr lang="en-US" sz="2500" i="1" dirty="0">
                <a:solidFill>
                  <a:schemeClr val="tx1">
                    <a:lumMod val="75000"/>
                    <a:lumOff val="25000"/>
                  </a:schemeClr>
                </a:solidFill>
                <a:latin typeface="Arial" panose="020B0604020202020204" pitchFamily="34" charset="0"/>
                <a:cs typeface="Arial" panose="020B0604020202020204" pitchFamily="34" charset="0"/>
              </a:rPr>
              <a:t>(*) Upper limit can be increased depending on the project and customer financial position</a:t>
            </a:r>
          </a:p>
          <a:p>
            <a:pPr>
              <a:lnSpc>
                <a:spcPct val="150000"/>
              </a:lnSpc>
              <a:buFont typeface="Wingdings" panose="05000000000000000000" pitchFamily="2" charset="2"/>
              <a:buChar char="ü"/>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ü"/>
            </a:pPr>
            <a:endParaRPr lang="ru-RU" dirty="0">
              <a:solidFill>
                <a:schemeClr val="tx1">
                  <a:lumMod val="75000"/>
                  <a:lumOff val="25000"/>
                </a:schemeClr>
              </a:solidFill>
              <a:latin typeface="Arial" panose="020B0604020202020204" pitchFamily="34" charset="0"/>
              <a:cs typeface="Arial" panose="020B0604020202020204" pitchFamily="34" charset="0"/>
            </a:endParaRPr>
          </a:p>
          <a:p>
            <a:pPr marL="0" indent="0">
              <a:buFont typeface="Arial" pitchFamily="34" charset="0"/>
              <a:buNone/>
            </a:pPr>
            <a:endParaRPr lang="en-US" dirty="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3616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txBox="1">
            <a:spLocks/>
          </p:cNvSpPr>
          <p:nvPr/>
        </p:nvSpPr>
        <p:spPr>
          <a:xfrm>
            <a:off x="407796" y="533400"/>
            <a:ext cx="7136004" cy="457200"/>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spcBef>
                <a:spcPct val="0"/>
              </a:spcBef>
              <a:buNone/>
              <a:defRPr sz="1800" b="1" kern="1200">
                <a:solidFill>
                  <a:schemeClr val="tx1"/>
                </a:solidFill>
                <a:latin typeface="+mj-lt"/>
                <a:ea typeface="+mj-ea"/>
                <a:cs typeface="+mj-cs"/>
              </a:defRPr>
            </a:lvl1pPr>
          </a:lstStyle>
          <a:p>
            <a:r>
              <a:rPr lang="en-US" sz="2000" dirty="0">
                <a:ln/>
                <a:solidFill>
                  <a:schemeClr val="accent3"/>
                </a:solidFill>
                <a:latin typeface="Arial" panose="020B0604020202020204" pitchFamily="34" charset="0"/>
                <a:cs typeface="Arial" panose="020B0604020202020204" pitchFamily="34" charset="0"/>
              </a:rPr>
              <a:t>Conditions for </a:t>
            </a:r>
            <a:r>
              <a:rPr lang="en-US" sz="2000" dirty="0" err="1">
                <a:ln/>
                <a:solidFill>
                  <a:schemeClr val="accent3"/>
                </a:solidFill>
                <a:latin typeface="Arial" panose="020B0604020202020204" pitchFamily="34" charset="0"/>
                <a:cs typeface="Arial" panose="020B0604020202020204" pitchFamily="34" charset="0"/>
              </a:rPr>
              <a:t>Murabaha</a:t>
            </a:r>
            <a:r>
              <a:rPr lang="en-US" sz="2000" dirty="0">
                <a:ln/>
                <a:solidFill>
                  <a:schemeClr val="accent3"/>
                </a:solidFill>
                <a:latin typeface="Arial" panose="020B0604020202020204" pitchFamily="34" charset="0"/>
                <a:cs typeface="Arial" panose="020B0604020202020204" pitchFamily="34" charset="0"/>
              </a:rPr>
              <a:t> for purchasing of inventories</a:t>
            </a:r>
            <a:endParaRPr lang="ru-RU" sz="2000" dirty="0">
              <a:ln/>
              <a:solidFill>
                <a:schemeClr val="accent3"/>
              </a:solidFill>
              <a:latin typeface="Arial" panose="020B0604020202020204" pitchFamily="34" charset="0"/>
              <a:cs typeface="Arial" panose="020B0604020202020204" pitchFamily="34" charset="0"/>
            </a:endParaRPr>
          </a:p>
          <a:p>
            <a:r>
              <a:rPr lang="en-US" sz="2000" dirty="0">
                <a:ln/>
                <a:solidFill>
                  <a:schemeClr val="accent3"/>
                </a:solidFill>
                <a:latin typeface="Arial" panose="020B0604020202020204" pitchFamily="34" charset="0"/>
                <a:cs typeface="Arial" panose="020B0604020202020204" pitchFamily="34" charset="0"/>
              </a:rPr>
              <a:t> </a:t>
            </a:r>
            <a:endParaRPr lang="ru-RU" sz="2000" dirty="0">
              <a:ln/>
              <a:solidFill>
                <a:schemeClr val="accent3"/>
              </a:solidFill>
              <a:latin typeface="Arial" panose="020B0604020202020204" pitchFamily="34" charset="0"/>
              <a:cs typeface="Arial" panose="020B0604020202020204" pitchFamily="34" charset="0"/>
            </a:endParaRPr>
          </a:p>
        </p:txBody>
      </p:sp>
      <p:sp>
        <p:nvSpPr>
          <p:cNvPr id="5" name="Объект 3"/>
          <p:cNvSpPr txBox="1">
            <a:spLocks/>
          </p:cNvSpPr>
          <p:nvPr/>
        </p:nvSpPr>
        <p:spPr>
          <a:xfrm>
            <a:off x="381000" y="1371600"/>
            <a:ext cx="8229600" cy="4754563"/>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buFont typeface="Wingdings" panose="05000000000000000000" pitchFamily="2" charset="2"/>
              <a:buChar char="ü"/>
            </a:pPr>
            <a:r>
              <a:rPr lang="en-US" dirty="0" err="1">
                <a:solidFill>
                  <a:schemeClr val="tx1">
                    <a:lumMod val="75000"/>
                    <a:lumOff val="25000"/>
                  </a:schemeClr>
                </a:solidFill>
                <a:latin typeface="Arial" panose="020B0604020202020204" pitchFamily="34" charset="0"/>
                <a:cs typeface="Arial" panose="020B0604020202020204" pitchFamily="34" charset="0"/>
              </a:rPr>
              <a:t>Murabaha</a:t>
            </a:r>
            <a:r>
              <a:rPr lang="en-US" dirty="0">
                <a:solidFill>
                  <a:schemeClr val="tx1">
                    <a:lumMod val="75000"/>
                    <a:lumOff val="25000"/>
                  </a:schemeClr>
                </a:solidFill>
                <a:latin typeface="Arial" panose="020B0604020202020204" pitchFamily="34" charset="0"/>
                <a:cs typeface="Arial" panose="020B0604020202020204" pitchFamily="34" charset="0"/>
              </a:rPr>
              <a:t> assets: raw materials, agricultural products, semi-finished goods, finished goods, </a:t>
            </a:r>
            <a:r>
              <a:rPr lang="en-US" dirty="0">
                <a:latin typeface="Arial" panose="020B0604020202020204" pitchFamily="34" charset="0"/>
                <a:cs typeface="Arial" panose="020B0604020202020204" pitchFamily="34" charset="0"/>
              </a:rPr>
              <a:t>packing materials and others;</a:t>
            </a:r>
          </a:p>
          <a:p>
            <a:pPr algn="just">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Maturity of tranches: up to 24 months;</a:t>
            </a:r>
          </a:p>
          <a:p>
            <a:pPr algn="just">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Availability period: 12 months;</a:t>
            </a:r>
          </a:p>
          <a:p>
            <a:pPr algn="just">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KIC profit margin: individually</a:t>
            </a:r>
            <a:r>
              <a:rPr lang="en-US" dirty="0">
                <a:solidFill>
                  <a:schemeClr val="tx1">
                    <a:lumMod val="75000"/>
                    <a:lumOff val="25000"/>
                  </a:schemeClr>
                </a:solidFill>
                <a:latin typeface="Arial" panose="020B0604020202020204" pitchFamily="34" charset="0"/>
                <a:cs typeface="Arial" panose="020B0604020202020204" pitchFamily="34" charset="0"/>
              </a:rPr>
              <a:t>;</a:t>
            </a:r>
          </a:p>
          <a:p>
            <a:pPr algn="just">
              <a:lnSpc>
                <a:spcPct val="150000"/>
              </a:lnSpc>
              <a:buFont typeface="Wingdings" panose="05000000000000000000" pitchFamily="2" charset="2"/>
              <a:buChar char="ü"/>
            </a:pPr>
            <a:r>
              <a:rPr lang="en-US" dirty="0">
                <a:solidFill>
                  <a:schemeClr val="tx1">
                    <a:lumMod val="75000"/>
                    <a:lumOff val="25000"/>
                  </a:schemeClr>
                </a:solidFill>
                <a:latin typeface="Arial" panose="020B0604020202020204" pitchFamily="34" charset="0"/>
                <a:cs typeface="Arial" panose="020B0604020202020204" pitchFamily="34" charset="0"/>
              </a:rPr>
              <a:t>Processing fee: up to 1% from lease amount;</a:t>
            </a:r>
          </a:p>
          <a:p>
            <a:pPr algn="just">
              <a:lnSpc>
                <a:spcPct val="150000"/>
              </a:lnSpc>
              <a:buFont typeface="Wingdings" panose="05000000000000000000" pitchFamily="2" charset="2"/>
              <a:buChar char="ü"/>
            </a:pPr>
            <a:r>
              <a:rPr lang="en-US" dirty="0">
                <a:solidFill>
                  <a:schemeClr val="tx1">
                    <a:lumMod val="75000"/>
                    <a:lumOff val="25000"/>
                  </a:schemeClr>
                </a:solidFill>
                <a:latin typeface="Arial" panose="020B0604020202020204" pitchFamily="34" charset="0"/>
                <a:cs typeface="Arial" panose="020B0604020202020204" pitchFamily="34" charset="0"/>
              </a:rPr>
              <a:t>Additional collateral to cover at least 120% of the amount of goods purchased/sold;</a:t>
            </a:r>
          </a:p>
          <a:p>
            <a:pPr algn="just">
              <a:lnSpc>
                <a:spcPct val="150000"/>
              </a:lnSpc>
              <a:buFont typeface="Wingdings" panose="05000000000000000000" pitchFamily="2" charset="2"/>
              <a:buChar char="ü"/>
            </a:pPr>
            <a:r>
              <a:rPr lang="en-US" dirty="0">
                <a:solidFill>
                  <a:schemeClr val="tx1">
                    <a:lumMod val="75000"/>
                    <a:lumOff val="25000"/>
                  </a:schemeClr>
                </a:solidFill>
                <a:latin typeface="Arial" panose="020B0604020202020204" pitchFamily="34" charset="0"/>
                <a:cs typeface="Arial" panose="020B0604020202020204" pitchFamily="34" charset="0"/>
              </a:rPr>
              <a:t>Full coverage of insurance of the additional collateral over the </a:t>
            </a:r>
            <a:r>
              <a:rPr lang="en-US" dirty="0" err="1">
                <a:solidFill>
                  <a:schemeClr val="tx1">
                    <a:lumMod val="75000"/>
                    <a:lumOff val="25000"/>
                  </a:schemeClr>
                </a:solidFill>
                <a:latin typeface="Arial" panose="020B0604020202020204" pitchFamily="34" charset="0"/>
                <a:cs typeface="Arial" panose="020B0604020202020204" pitchFamily="34" charset="0"/>
              </a:rPr>
              <a:t>Murabaha</a:t>
            </a:r>
            <a:r>
              <a:rPr lang="en-US" dirty="0">
                <a:solidFill>
                  <a:schemeClr val="tx1">
                    <a:lumMod val="75000"/>
                    <a:lumOff val="25000"/>
                  </a:schemeClr>
                </a:solidFill>
                <a:latin typeface="Arial" panose="020B0604020202020204" pitchFamily="34" charset="0"/>
                <a:cs typeface="Arial" panose="020B0604020202020204" pitchFamily="34" charset="0"/>
              </a:rPr>
              <a:t> term;</a:t>
            </a:r>
          </a:p>
          <a:p>
            <a:pPr algn="just">
              <a:lnSpc>
                <a:spcPct val="150000"/>
              </a:lnSpc>
              <a:buFont typeface="Wingdings" panose="05000000000000000000" pitchFamily="2" charset="2"/>
              <a:buChar char="ü"/>
            </a:pPr>
            <a:r>
              <a:rPr lang="en-US" dirty="0">
                <a:solidFill>
                  <a:schemeClr val="tx1">
                    <a:lumMod val="75000"/>
                    <a:lumOff val="25000"/>
                  </a:schemeClr>
                </a:solidFill>
                <a:latin typeface="Arial" panose="020B0604020202020204" pitchFamily="34" charset="0"/>
                <a:cs typeface="Arial" panose="020B0604020202020204" pitchFamily="34" charset="0"/>
              </a:rPr>
              <a:t>Amount of financing from 50,000 USD to 2,000,000 USD (*).</a:t>
            </a:r>
          </a:p>
          <a:p>
            <a:pPr algn="just">
              <a:lnSpc>
                <a:spcPct val="150000"/>
              </a:lnSpc>
              <a:buFont typeface="Wingdings" panose="05000000000000000000" pitchFamily="2" charset="2"/>
              <a:buChar char="ü"/>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0" indent="0" algn="just">
              <a:lnSpc>
                <a:spcPct val="150000"/>
              </a:lnSpc>
              <a:buFont typeface="Arial" pitchFamily="34" charset="0"/>
              <a:buNone/>
            </a:pPr>
            <a:r>
              <a:rPr lang="en-US" sz="2500" i="1" dirty="0">
                <a:solidFill>
                  <a:schemeClr val="tx1">
                    <a:lumMod val="75000"/>
                    <a:lumOff val="25000"/>
                  </a:schemeClr>
                </a:solidFill>
                <a:latin typeface="Arial" panose="020B0604020202020204" pitchFamily="34" charset="0"/>
                <a:cs typeface="Arial" panose="020B0604020202020204" pitchFamily="34" charset="0"/>
              </a:rPr>
              <a:t>(*) Upper limit can be increased depending on the project and customer financial position</a:t>
            </a:r>
          </a:p>
          <a:p>
            <a:pPr>
              <a:lnSpc>
                <a:spcPct val="150000"/>
              </a:lnSpc>
              <a:buFont typeface="Wingdings" panose="05000000000000000000" pitchFamily="2" charset="2"/>
              <a:buChar char="ü"/>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ü"/>
            </a:pPr>
            <a:endParaRPr lang="ru-RU" dirty="0">
              <a:solidFill>
                <a:schemeClr val="tx1">
                  <a:lumMod val="75000"/>
                  <a:lumOff val="25000"/>
                </a:schemeClr>
              </a:solidFill>
              <a:latin typeface="Arial" panose="020B0604020202020204" pitchFamily="34" charset="0"/>
              <a:cs typeface="Arial" panose="020B0604020202020204" pitchFamily="34" charset="0"/>
            </a:endParaRPr>
          </a:p>
          <a:p>
            <a:pPr marL="0" indent="0">
              <a:buFont typeface="Arial" pitchFamily="34" charset="0"/>
              <a:buNone/>
            </a:pPr>
            <a:endParaRPr lang="en-US" dirty="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4559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Объект 3"/>
          <p:cNvSpPr>
            <a:spLocks noGrp="1"/>
          </p:cNvSpPr>
          <p:nvPr>
            <p:ph idx="1"/>
          </p:nvPr>
        </p:nvSpPr>
        <p:spPr>
          <a:xfrm>
            <a:off x="422031" y="1219200"/>
            <a:ext cx="8229600" cy="5181600"/>
          </a:xfrm>
        </p:spPr>
        <p:txBody>
          <a:bodyPr>
            <a:normAutofit/>
          </a:bodyPr>
          <a:lstStyle/>
          <a:p>
            <a:pPr lvl="0">
              <a:lnSpc>
                <a:spcPct val="150000"/>
              </a:lnSpc>
              <a:buFont typeface="Wingdings" panose="05000000000000000000" pitchFamily="2" charset="2"/>
              <a:buChar char="Ø"/>
            </a:pPr>
            <a:r>
              <a:rPr lang="en-US" dirty="0">
                <a:solidFill>
                  <a:schemeClr val="tx1">
                    <a:lumMod val="75000"/>
                    <a:lumOff val="25000"/>
                  </a:schemeClr>
                </a:solidFill>
                <a:latin typeface="Arial" panose="020B0604020202020204" pitchFamily="34" charset="0"/>
                <a:cs typeface="Arial" panose="020B0604020202020204" pitchFamily="34" charset="0"/>
              </a:rPr>
              <a:t>KIC Leasing works only under Sharia principles</a:t>
            </a:r>
          </a:p>
          <a:p>
            <a:pPr>
              <a:lnSpc>
                <a:spcPct val="150000"/>
              </a:lnSpc>
              <a:buFont typeface="Wingdings" panose="05000000000000000000" pitchFamily="2" charset="2"/>
              <a:buChar char="Ø"/>
            </a:pPr>
            <a:r>
              <a:rPr lang="en-US" dirty="0">
                <a:solidFill>
                  <a:schemeClr val="tx1">
                    <a:lumMod val="75000"/>
                    <a:lumOff val="25000"/>
                  </a:schemeClr>
                </a:solidFill>
                <a:latin typeface="Arial" panose="020B0604020202020204" pitchFamily="34" charset="0"/>
                <a:cs typeface="Arial" panose="020B0604020202020204" pitchFamily="34" charset="0"/>
              </a:rPr>
              <a:t>KIC Leasing has diverse group of international and local investors</a:t>
            </a:r>
          </a:p>
          <a:p>
            <a:pPr lvl="0">
              <a:lnSpc>
                <a:spcPct val="150000"/>
              </a:lnSpc>
              <a:buFont typeface="Wingdings" panose="05000000000000000000" pitchFamily="2" charset="2"/>
              <a:buChar char="Ø"/>
            </a:pPr>
            <a:r>
              <a:rPr lang="en-US" dirty="0">
                <a:solidFill>
                  <a:schemeClr val="tx1">
                    <a:lumMod val="75000"/>
                    <a:lumOff val="25000"/>
                  </a:schemeClr>
                </a:solidFill>
                <a:latin typeface="Arial" panose="020B0604020202020204" pitchFamily="34" charset="0"/>
                <a:cs typeface="Arial" panose="020B0604020202020204" pitchFamily="34" charset="0"/>
              </a:rPr>
              <a:t>Servicing you based on the principals of being trustworthiness and transparency</a:t>
            </a:r>
            <a:endParaRPr lang="ru-RU" dirty="0">
              <a:solidFill>
                <a:schemeClr val="tx1">
                  <a:lumMod val="75000"/>
                  <a:lumOff val="25000"/>
                </a:schemeClr>
              </a:solidFill>
              <a:latin typeface="Arial" panose="020B0604020202020204" pitchFamily="34" charset="0"/>
              <a:cs typeface="Arial" panose="020B0604020202020204" pitchFamily="34" charset="0"/>
            </a:endParaRPr>
          </a:p>
          <a:p>
            <a:pPr lvl="0">
              <a:lnSpc>
                <a:spcPct val="150000"/>
              </a:lnSpc>
              <a:buFont typeface="Wingdings" panose="05000000000000000000" pitchFamily="2" charset="2"/>
              <a:buChar char="Ø"/>
            </a:pPr>
            <a:r>
              <a:rPr lang="en-US" dirty="0">
                <a:solidFill>
                  <a:schemeClr val="tx1">
                    <a:lumMod val="75000"/>
                    <a:lumOff val="25000"/>
                  </a:schemeClr>
                </a:solidFill>
                <a:latin typeface="Arial" panose="020B0604020202020204" pitchFamily="34" charset="0"/>
                <a:cs typeface="Arial" panose="020B0604020202020204" pitchFamily="34" charset="0"/>
              </a:rPr>
              <a:t>Lessee saves its working capital</a:t>
            </a:r>
            <a:endParaRPr lang="ru-RU" dirty="0">
              <a:solidFill>
                <a:schemeClr val="tx1">
                  <a:lumMod val="75000"/>
                  <a:lumOff val="25000"/>
                </a:schemeClr>
              </a:solidFill>
              <a:latin typeface="Arial" panose="020B0604020202020204" pitchFamily="34" charset="0"/>
              <a:cs typeface="Arial" panose="020B0604020202020204" pitchFamily="34" charset="0"/>
            </a:endParaRPr>
          </a:p>
          <a:p>
            <a:pPr lvl="0">
              <a:lnSpc>
                <a:spcPct val="150000"/>
              </a:lnSpc>
              <a:buFont typeface="Wingdings" panose="05000000000000000000" pitchFamily="2" charset="2"/>
              <a:buChar char="Ø"/>
            </a:pPr>
            <a:r>
              <a:rPr lang="en-US" dirty="0">
                <a:solidFill>
                  <a:schemeClr val="tx1">
                    <a:lumMod val="75000"/>
                    <a:lumOff val="25000"/>
                  </a:schemeClr>
                </a:solidFill>
                <a:latin typeface="Arial" panose="020B0604020202020204" pitchFamily="34" charset="0"/>
                <a:cs typeface="Arial" panose="020B0604020202020204" pitchFamily="34" charset="0"/>
              </a:rPr>
              <a:t>Flexible repayment schedule</a:t>
            </a:r>
            <a:endParaRPr lang="ru-RU" dirty="0">
              <a:solidFill>
                <a:schemeClr val="tx1">
                  <a:lumMod val="75000"/>
                  <a:lumOff val="25000"/>
                </a:schemeClr>
              </a:solidFill>
              <a:latin typeface="Arial" panose="020B0604020202020204" pitchFamily="34" charset="0"/>
              <a:cs typeface="Arial" panose="020B0604020202020204" pitchFamily="34" charset="0"/>
            </a:endParaRPr>
          </a:p>
          <a:p>
            <a:pPr lvl="0">
              <a:lnSpc>
                <a:spcPct val="150000"/>
              </a:lnSpc>
              <a:buFont typeface="Wingdings" panose="05000000000000000000" pitchFamily="2" charset="2"/>
              <a:buChar char="Ø"/>
            </a:pPr>
            <a:r>
              <a:rPr lang="en-US" dirty="0">
                <a:solidFill>
                  <a:schemeClr val="tx1">
                    <a:lumMod val="75000"/>
                    <a:lumOff val="25000"/>
                  </a:schemeClr>
                </a:solidFill>
                <a:latin typeface="Arial" panose="020B0604020202020204" pitchFamily="34" charset="0"/>
                <a:cs typeface="Arial" panose="020B0604020202020204" pitchFamily="34" charset="0"/>
              </a:rPr>
              <a:t>In a </a:t>
            </a:r>
            <a:r>
              <a:rPr lang="en-US" dirty="0" err="1">
                <a:solidFill>
                  <a:schemeClr val="tx1">
                    <a:lumMod val="75000"/>
                    <a:lumOff val="25000"/>
                  </a:schemeClr>
                </a:solidFill>
                <a:latin typeface="Arial" panose="020B0604020202020204" pitchFamily="34" charset="0"/>
                <a:cs typeface="Arial" panose="020B0604020202020204" pitchFamily="34" charset="0"/>
              </a:rPr>
              <a:t>Ijara</a:t>
            </a:r>
            <a:r>
              <a:rPr lang="en-US" dirty="0">
                <a:solidFill>
                  <a:schemeClr val="tx1">
                    <a:lumMod val="75000"/>
                    <a:lumOff val="25000"/>
                  </a:schemeClr>
                </a:solidFill>
                <a:latin typeface="Arial" panose="020B0604020202020204" pitchFamily="34" charset="0"/>
                <a:cs typeface="Arial" panose="020B0604020202020204" pitchFamily="34" charset="0"/>
              </a:rPr>
              <a:t> (leasing) transactions no additional collateral required</a:t>
            </a:r>
            <a:endParaRPr lang="ru-RU" dirty="0">
              <a:solidFill>
                <a:schemeClr val="tx1">
                  <a:lumMod val="75000"/>
                  <a:lumOff val="25000"/>
                </a:schemeClr>
              </a:solidFill>
              <a:latin typeface="Arial" panose="020B0604020202020204" pitchFamily="34" charset="0"/>
              <a:cs typeface="Arial" panose="020B0604020202020204" pitchFamily="34" charset="0"/>
            </a:endParaRPr>
          </a:p>
          <a:p>
            <a:pPr lvl="0">
              <a:lnSpc>
                <a:spcPct val="150000"/>
              </a:lnSpc>
              <a:buFont typeface="Wingdings" panose="05000000000000000000" pitchFamily="2" charset="2"/>
              <a:buChar char="Ø"/>
            </a:pPr>
            <a:r>
              <a:rPr lang="en-US" dirty="0">
                <a:solidFill>
                  <a:schemeClr val="tx1">
                    <a:lumMod val="75000"/>
                    <a:lumOff val="25000"/>
                  </a:schemeClr>
                </a:solidFill>
                <a:latin typeface="Arial" panose="020B0604020202020204" pitchFamily="34" charset="0"/>
                <a:cs typeface="Arial" panose="020B0604020202020204" pitchFamily="34" charset="0"/>
              </a:rPr>
              <a:t>Possibility of partial subsidizing of margin thru DAMU Fund</a:t>
            </a:r>
            <a:endParaRPr lang="ru-RU" dirty="0">
              <a:solidFill>
                <a:schemeClr val="tx1">
                  <a:lumMod val="75000"/>
                  <a:lumOff val="25000"/>
                </a:schemeClr>
              </a:solidFill>
              <a:latin typeface="Arial" panose="020B0604020202020204" pitchFamily="34" charset="0"/>
              <a:cs typeface="Arial" panose="020B0604020202020204" pitchFamily="34" charset="0"/>
            </a:endParaRPr>
          </a:p>
          <a:p>
            <a:pPr lvl="0">
              <a:lnSpc>
                <a:spcPct val="150000"/>
              </a:lnSpc>
              <a:buFont typeface="Wingdings" panose="05000000000000000000" pitchFamily="2" charset="2"/>
              <a:buChar char="Ø"/>
            </a:pPr>
            <a:r>
              <a:rPr lang="en-US" dirty="0">
                <a:solidFill>
                  <a:schemeClr val="tx1">
                    <a:lumMod val="75000"/>
                    <a:lumOff val="25000"/>
                  </a:schemeClr>
                </a:solidFill>
                <a:latin typeface="Arial" panose="020B0604020202020204" pitchFamily="34" charset="0"/>
                <a:cs typeface="Arial" panose="020B0604020202020204" pitchFamily="34" charset="0"/>
              </a:rPr>
              <a:t>Behaving you as a solution partner  </a:t>
            </a:r>
          </a:p>
          <a:p>
            <a:pPr marL="0" lvl="0" indent="0">
              <a:lnSpc>
                <a:spcPct val="150000"/>
              </a:lnSpc>
              <a:buNone/>
            </a:pPr>
            <a:endParaRPr lang="ru-RU" dirty="0">
              <a:solidFill>
                <a:schemeClr val="tx1">
                  <a:lumMod val="75000"/>
                  <a:lumOff val="25000"/>
                </a:schemeClr>
              </a:solidFill>
              <a:latin typeface="Arial" panose="020B0604020202020204" pitchFamily="34" charset="0"/>
              <a:cs typeface="Arial" panose="020B0604020202020204" pitchFamily="34" charset="0"/>
            </a:endParaRPr>
          </a:p>
          <a:p>
            <a:pPr marL="0" lvl="0" indent="0">
              <a:lnSpc>
                <a:spcPct val="150000"/>
              </a:lnSpc>
              <a:buNone/>
            </a:pPr>
            <a:endParaRPr lang="ru-RU" dirty="0">
              <a:latin typeface="Arial" panose="020B0604020202020204" pitchFamily="34" charset="0"/>
              <a:cs typeface="Arial" panose="020B0604020202020204" pitchFamily="34" charset="0"/>
            </a:endParaRPr>
          </a:p>
        </p:txBody>
      </p:sp>
      <p:sp>
        <p:nvSpPr>
          <p:cNvPr id="5" name="Заголовок 2"/>
          <p:cNvSpPr txBox="1">
            <a:spLocks/>
          </p:cNvSpPr>
          <p:nvPr/>
        </p:nvSpPr>
        <p:spPr>
          <a:xfrm>
            <a:off x="457200" y="533400"/>
            <a:ext cx="6477000" cy="457200"/>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spcBef>
                <a:spcPct val="0"/>
              </a:spcBef>
              <a:buNone/>
              <a:defRPr sz="1800" b="1" kern="1200">
                <a:solidFill>
                  <a:schemeClr val="tx1"/>
                </a:solidFill>
                <a:latin typeface="+mj-lt"/>
                <a:ea typeface="+mj-ea"/>
                <a:cs typeface="+mj-cs"/>
              </a:defRPr>
            </a:lvl1pPr>
          </a:lstStyle>
          <a:p>
            <a:r>
              <a:rPr lang="en-US" sz="2000" dirty="0">
                <a:ln/>
                <a:solidFill>
                  <a:schemeClr val="accent3"/>
                </a:solidFill>
                <a:latin typeface="Arial" panose="020B0604020202020204" pitchFamily="34" charset="0"/>
                <a:cs typeface="Arial" panose="020B0604020202020204" pitchFamily="34" charset="0"/>
              </a:rPr>
              <a:t>KIC Leasing Benefits</a:t>
            </a:r>
            <a:endParaRPr lang="ru-RU" sz="2000" dirty="0">
              <a:ln/>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493279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KIC BoD Presenatation (2)</Template>
  <TotalTime>8790</TotalTime>
  <Words>1693</Words>
  <Application>Microsoft Office PowerPoint</Application>
  <PresentationFormat>Экран (4:3)</PresentationFormat>
  <Paragraphs>192</Paragraphs>
  <Slides>14</Slides>
  <Notes>8</Notes>
  <HiddenSlides>0</HiddenSlides>
  <MMClips>0</MMClips>
  <ScaleCrop>false</ScaleCrop>
  <HeadingPairs>
    <vt:vector size="6" baseType="variant">
      <vt:variant>
        <vt:lpstr>Использованные шрифты</vt:lpstr>
      </vt:variant>
      <vt:variant>
        <vt:i4>5</vt:i4>
      </vt:variant>
      <vt:variant>
        <vt:lpstr>Тема</vt:lpstr>
      </vt:variant>
      <vt:variant>
        <vt:i4>4</vt:i4>
      </vt:variant>
      <vt:variant>
        <vt:lpstr>Заголовки слайдов</vt:lpstr>
      </vt:variant>
      <vt:variant>
        <vt:i4>14</vt:i4>
      </vt:variant>
    </vt:vector>
  </HeadingPairs>
  <TitlesOfParts>
    <vt:vector size="23" baseType="lpstr">
      <vt:lpstr>Arial</vt:lpstr>
      <vt:lpstr>Arial Narrow</vt:lpstr>
      <vt:lpstr>Calibri</vt:lpstr>
      <vt:lpstr>Verdana</vt:lpstr>
      <vt:lpstr>Wingdings</vt:lpstr>
      <vt:lpstr>Custom Design</vt:lpstr>
      <vt:lpstr>1_Custom Design</vt:lpstr>
      <vt:lpstr>Theme9</vt:lpstr>
      <vt:lpstr>Office Theme</vt:lpstr>
      <vt:lpstr>Презентация PowerPoint</vt:lpstr>
      <vt:lpstr>Kazakhstan Ijara Company JSC (further – KIC Leasing)</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Guidance</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dc:creator>
  <cp:lastModifiedBy>Inkar Alimbekova</cp:lastModifiedBy>
  <cp:revision>498</cp:revision>
  <cp:lastPrinted>2014-07-11T10:03:19Z</cp:lastPrinted>
  <dcterms:created xsi:type="dcterms:W3CDTF">2013-10-25T11:42:34Z</dcterms:created>
  <dcterms:modified xsi:type="dcterms:W3CDTF">2023-02-21T04:28:14Z</dcterms:modified>
  <cp:contentStatus/>
</cp:coreProperties>
</file>